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6" r:id="rId2"/>
    <p:sldId id="343" r:id="rId3"/>
    <p:sldId id="257" r:id="rId4"/>
    <p:sldId id="280" r:id="rId5"/>
    <p:sldId id="259" r:id="rId6"/>
    <p:sldId id="282" r:id="rId7"/>
    <p:sldId id="260" r:id="rId8"/>
    <p:sldId id="283" r:id="rId9"/>
    <p:sldId id="264" r:id="rId10"/>
    <p:sldId id="284" r:id="rId11"/>
    <p:sldId id="265" r:id="rId12"/>
    <p:sldId id="267" r:id="rId13"/>
    <p:sldId id="261" r:id="rId14"/>
    <p:sldId id="285" r:id="rId15"/>
    <p:sldId id="263" r:id="rId16"/>
    <p:sldId id="286" r:id="rId17"/>
    <p:sldId id="262" r:id="rId18"/>
    <p:sldId id="287" r:id="rId19"/>
    <p:sldId id="268" r:id="rId20"/>
    <p:sldId id="288" r:id="rId21"/>
    <p:sldId id="266" r:id="rId22"/>
    <p:sldId id="289" r:id="rId23"/>
    <p:sldId id="269" r:id="rId24"/>
    <p:sldId id="290" r:id="rId25"/>
    <p:sldId id="270" r:id="rId26"/>
    <p:sldId id="291" r:id="rId27"/>
    <p:sldId id="272" r:id="rId28"/>
    <p:sldId id="361" r:id="rId29"/>
    <p:sldId id="362" r:id="rId30"/>
    <p:sldId id="363" r:id="rId31"/>
    <p:sldId id="292" r:id="rId32"/>
    <p:sldId id="279" r:id="rId33"/>
    <p:sldId id="364" r:id="rId34"/>
    <p:sldId id="365" r:id="rId35"/>
    <p:sldId id="271" r:id="rId36"/>
    <p:sldId id="273" r:id="rId37"/>
    <p:sldId id="276" r:id="rId38"/>
    <p:sldId id="277" r:id="rId39"/>
    <p:sldId id="278" r:id="rId40"/>
    <p:sldId id="293" r:id="rId41"/>
    <p:sldId id="275" r:id="rId42"/>
    <p:sldId id="294" r:id="rId43"/>
    <p:sldId id="300" r:id="rId44"/>
    <p:sldId id="295" r:id="rId45"/>
    <p:sldId id="301" r:id="rId46"/>
    <p:sldId id="296" r:id="rId47"/>
    <p:sldId id="297" r:id="rId48"/>
    <p:sldId id="306"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8" r:id="rId69"/>
    <p:sldId id="349" r:id="rId70"/>
    <p:sldId id="350" r:id="rId71"/>
    <p:sldId id="351" r:id="rId72"/>
    <p:sldId id="352" r:id="rId73"/>
    <p:sldId id="353" r:id="rId74"/>
    <p:sldId id="354" r:id="rId75"/>
    <p:sldId id="355" r:id="rId76"/>
    <p:sldId id="356" r:id="rId77"/>
    <p:sldId id="357" r:id="rId78"/>
    <p:sldId id="358" r:id="rId79"/>
    <p:sldId id="359" r:id="rId80"/>
    <p:sldId id="360" r:id="rId81"/>
    <p:sldId id="307" r:id="rId82"/>
    <p:sldId id="303" r:id="rId83"/>
    <p:sldId id="319" r:id="rId84"/>
    <p:sldId id="320" r:id="rId85"/>
    <p:sldId id="321" r:id="rId86"/>
    <p:sldId id="341" r:id="rId87"/>
    <p:sldId id="305" r:id="rId88"/>
    <p:sldId id="308" r:id="rId89"/>
    <p:sldId id="309" r:id="rId90"/>
    <p:sldId id="310" r:id="rId91"/>
    <p:sldId id="311" r:id="rId92"/>
    <p:sldId id="347" r:id="rId93"/>
    <p:sldId id="312" r:id="rId94"/>
    <p:sldId id="313" r:id="rId95"/>
    <p:sldId id="345" r:id="rId96"/>
    <p:sldId id="314" r:id="rId97"/>
    <p:sldId id="316" r:id="rId98"/>
    <p:sldId id="315" r:id="rId99"/>
    <p:sldId id="346" r:id="rId100"/>
    <p:sldId id="317" r:id="rId101"/>
    <p:sldId id="318" r:id="rId102"/>
    <p:sldId id="342" r:id="rId103"/>
    <p:sldId id="344" r:id="rId10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999"/>
    <a:srgbClr val="000000"/>
    <a:srgbClr val="FF7D7D"/>
    <a:srgbClr val="404040"/>
    <a:srgbClr val="ED7D31"/>
    <a:srgbClr val="4472C4"/>
    <a:srgbClr val="7F7F7F"/>
    <a:srgbClr val="65331F"/>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8" y="2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C8A1F-9F56-46C5-B375-D6DC3F4C5BB7}"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s-ES"/>
        </a:p>
      </dgm:t>
    </dgm:pt>
    <dgm:pt modelId="{453E9510-8C96-42C0-A186-1807C23996F4}">
      <dgm:prSet phldrT="[Text]" custT="1"/>
      <dgm:spPr/>
      <dgm:t>
        <a:bodyPr/>
        <a:lstStyle/>
        <a:p>
          <a:r>
            <a:rPr lang="es-ES" sz="1200" b="1" dirty="0">
              <a:solidFill>
                <a:srgbClr val="FF0000"/>
              </a:solidFill>
            </a:rPr>
            <a:t>1953 </a:t>
          </a:r>
          <a:r>
            <a:rPr lang="es-ES" sz="1200" b="1" dirty="0"/>
            <a:t>– Descubrimiento de la Estructura del ADN </a:t>
          </a:r>
        </a:p>
      </dgm:t>
    </dgm:pt>
    <dgm:pt modelId="{955CB40B-A158-4F1D-B305-B254A9C6996A}" type="parTrans" cxnId="{B919131F-02C7-422B-ACC6-CC8CD99256D6}">
      <dgm:prSet/>
      <dgm:spPr/>
      <dgm:t>
        <a:bodyPr/>
        <a:lstStyle/>
        <a:p>
          <a:endParaRPr lang="es-ES" sz="1200"/>
        </a:p>
      </dgm:t>
    </dgm:pt>
    <dgm:pt modelId="{44F91552-3F7A-4DE7-A501-B822168B5C63}" type="sibTrans" cxnId="{B919131F-02C7-422B-ACC6-CC8CD99256D6}">
      <dgm:prSet/>
      <dgm:spPr/>
      <dgm:t>
        <a:bodyPr/>
        <a:lstStyle/>
        <a:p>
          <a:endParaRPr lang="es-ES" sz="1200"/>
        </a:p>
      </dgm:t>
    </dgm:pt>
    <dgm:pt modelId="{3D70A67C-3B69-458E-B629-D867B7D978D1}">
      <dgm:prSet phldrT="[Text]" custT="1"/>
      <dgm:spPr/>
      <dgm:t>
        <a:bodyPr/>
        <a:lstStyle/>
        <a:p>
          <a:r>
            <a:rPr lang="es-ES" sz="1200" b="1" i="0" dirty="0">
              <a:solidFill>
                <a:srgbClr val="FF0000"/>
              </a:solidFill>
            </a:rPr>
            <a:t>1960 </a:t>
          </a:r>
          <a:r>
            <a:rPr lang="es-ES" sz="1200" dirty="0"/>
            <a:t>–</a:t>
          </a:r>
          <a:r>
            <a:rPr lang="es-ES" sz="1200" b="0" i="0" dirty="0"/>
            <a:t> Descubrimiento de la Replicación del ADN</a:t>
          </a:r>
          <a:endParaRPr lang="es-ES" sz="1200" b="0" dirty="0"/>
        </a:p>
      </dgm:t>
    </dgm:pt>
    <dgm:pt modelId="{A7BBA609-24C8-426A-AFCD-047D433D659A}" type="parTrans" cxnId="{D940ACF3-5053-4FAD-9E29-3F6803E359B7}">
      <dgm:prSet/>
      <dgm:spPr/>
      <dgm:t>
        <a:bodyPr/>
        <a:lstStyle/>
        <a:p>
          <a:endParaRPr lang="es-ES" sz="1200"/>
        </a:p>
      </dgm:t>
    </dgm:pt>
    <dgm:pt modelId="{2B5ACC81-7D93-4066-A235-B69695A9CCD6}" type="sibTrans" cxnId="{D940ACF3-5053-4FAD-9E29-3F6803E359B7}">
      <dgm:prSet/>
      <dgm:spPr/>
      <dgm:t>
        <a:bodyPr/>
        <a:lstStyle/>
        <a:p>
          <a:endParaRPr lang="es-ES" sz="1200"/>
        </a:p>
      </dgm:t>
    </dgm:pt>
    <dgm:pt modelId="{CD6866CB-B0A0-45AC-B702-6F1B5D516141}">
      <dgm:prSet phldrT="[Text]" custT="1"/>
      <dgm:spPr/>
      <dgm:t>
        <a:bodyPr/>
        <a:lstStyle/>
        <a:p>
          <a:r>
            <a:rPr lang="es-ES" sz="1200" b="1" dirty="0">
              <a:solidFill>
                <a:srgbClr val="FF0000"/>
              </a:solidFill>
            </a:rPr>
            <a:t>1961</a:t>
          </a:r>
          <a:r>
            <a:rPr lang="es-ES" sz="1200" dirty="0"/>
            <a:t> – Desciframiento del Código Genético</a:t>
          </a:r>
        </a:p>
      </dgm:t>
    </dgm:pt>
    <dgm:pt modelId="{8FA40427-CC55-4654-A3E6-DB99A7B3E449}" type="parTrans" cxnId="{0B25F59D-66EE-4E94-8287-133D94E989BB}">
      <dgm:prSet/>
      <dgm:spPr/>
      <dgm:t>
        <a:bodyPr/>
        <a:lstStyle/>
        <a:p>
          <a:endParaRPr lang="es-ES" sz="1200"/>
        </a:p>
      </dgm:t>
    </dgm:pt>
    <dgm:pt modelId="{32AE3509-495E-4581-9D65-ED12E129565F}" type="sibTrans" cxnId="{0B25F59D-66EE-4E94-8287-133D94E989BB}">
      <dgm:prSet/>
      <dgm:spPr/>
      <dgm:t>
        <a:bodyPr/>
        <a:lstStyle/>
        <a:p>
          <a:endParaRPr lang="es-ES" sz="1200"/>
        </a:p>
      </dgm:t>
    </dgm:pt>
    <dgm:pt modelId="{D0C5DD2B-EA7A-4E5F-83F1-5083ED81CC85}">
      <dgm:prSet phldrT="[Text]" custT="1"/>
      <dgm:spPr/>
      <dgm:t>
        <a:bodyPr/>
        <a:lstStyle/>
        <a:p>
          <a:r>
            <a:rPr lang="es-ES" sz="1200" b="1" i="0" dirty="0">
              <a:solidFill>
                <a:srgbClr val="FF0000"/>
              </a:solidFill>
            </a:rPr>
            <a:t>1970</a:t>
          </a:r>
          <a:r>
            <a:rPr lang="es-ES" sz="1200" b="1" i="0" dirty="0"/>
            <a:t> </a:t>
          </a:r>
          <a:r>
            <a:rPr lang="es-ES" sz="1200" b="1" dirty="0"/>
            <a:t>–</a:t>
          </a:r>
          <a:r>
            <a:rPr lang="es-ES" sz="1200" b="1" i="0" dirty="0"/>
            <a:t> Tecnología de Secuenciación del ADN</a:t>
          </a:r>
          <a:endParaRPr lang="es-ES" sz="1200" b="1" dirty="0"/>
        </a:p>
      </dgm:t>
    </dgm:pt>
    <dgm:pt modelId="{7AF7149F-298D-4E19-B0B0-CE07D0189570}" type="parTrans" cxnId="{A2D1C4AE-B928-4BA0-A5D6-7E532DDA8C59}">
      <dgm:prSet/>
      <dgm:spPr/>
      <dgm:t>
        <a:bodyPr/>
        <a:lstStyle/>
        <a:p>
          <a:endParaRPr lang="es-ES" sz="1200"/>
        </a:p>
      </dgm:t>
    </dgm:pt>
    <dgm:pt modelId="{5467512A-C307-44A6-83F4-6FE381677427}" type="sibTrans" cxnId="{A2D1C4AE-B928-4BA0-A5D6-7E532DDA8C59}">
      <dgm:prSet/>
      <dgm:spPr/>
      <dgm:t>
        <a:bodyPr/>
        <a:lstStyle/>
        <a:p>
          <a:endParaRPr lang="es-ES" sz="1200"/>
        </a:p>
      </dgm:t>
    </dgm:pt>
    <dgm:pt modelId="{0D367A5D-E866-49A7-87BB-F011A2D09DEB}">
      <dgm:prSet phldrT="[Text]" custT="1"/>
      <dgm:spPr/>
      <dgm:t>
        <a:bodyPr/>
        <a:lstStyle/>
        <a:p>
          <a:r>
            <a:rPr lang="es-ES" sz="1200" b="1" i="0" dirty="0">
              <a:solidFill>
                <a:srgbClr val="FF0000"/>
              </a:solidFill>
            </a:rPr>
            <a:t>1983</a:t>
          </a:r>
          <a:r>
            <a:rPr lang="es-ES" sz="1200" b="0" i="0" dirty="0"/>
            <a:t> </a:t>
          </a:r>
          <a:r>
            <a:rPr lang="es-ES" sz="1200" b="0" dirty="0"/>
            <a:t>–</a:t>
          </a:r>
          <a:r>
            <a:rPr lang="es-ES" sz="1200" b="0" i="0" dirty="0"/>
            <a:t> Descubrimiento de los Telómeros</a:t>
          </a:r>
          <a:endParaRPr lang="es-ES" sz="1200" b="0" dirty="0"/>
        </a:p>
      </dgm:t>
    </dgm:pt>
    <dgm:pt modelId="{EF8C476B-618A-4257-A9A8-D06F3DB3935B}" type="parTrans" cxnId="{22BFC3ED-4835-41BE-A923-5C76AF4A3A59}">
      <dgm:prSet/>
      <dgm:spPr/>
      <dgm:t>
        <a:bodyPr/>
        <a:lstStyle/>
        <a:p>
          <a:endParaRPr lang="es-ES" sz="1200"/>
        </a:p>
      </dgm:t>
    </dgm:pt>
    <dgm:pt modelId="{02B7E9A5-A77E-47BE-BD61-EDC7C986F1DD}" type="sibTrans" cxnId="{22BFC3ED-4835-41BE-A923-5C76AF4A3A59}">
      <dgm:prSet/>
      <dgm:spPr/>
      <dgm:t>
        <a:bodyPr/>
        <a:lstStyle/>
        <a:p>
          <a:endParaRPr lang="es-ES" sz="1200"/>
        </a:p>
      </dgm:t>
    </dgm:pt>
    <dgm:pt modelId="{77304064-F1C1-4EB0-9D57-31CE8191EF53}">
      <dgm:prSet phldrT="[Text]" custT="1"/>
      <dgm:spPr/>
      <dgm:t>
        <a:bodyPr/>
        <a:lstStyle/>
        <a:p>
          <a:r>
            <a:rPr lang="es-ES" sz="1200" b="1" i="0" dirty="0">
              <a:solidFill>
                <a:srgbClr val="FF0000"/>
              </a:solidFill>
            </a:rPr>
            <a:t>1990</a:t>
          </a:r>
          <a:r>
            <a:rPr lang="es-ES" sz="1200" b="0" i="0" dirty="0"/>
            <a:t> </a:t>
          </a:r>
          <a:r>
            <a:rPr lang="es-ES" sz="1200" b="0" dirty="0"/>
            <a:t>–</a:t>
          </a:r>
          <a:r>
            <a:rPr lang="es-ES" sz="1200" b="0" i="0" dirty="0"/>
            <a:t> Proyecto del Genoma Humano</a:t>
          </a:r>
          <a:endParaRPr lang="es-ES" sz="1200" b="0" dirty="0"/>
        </a:p>
      </dgm:t>
    </dgm:pt>
    <dgm:pt modelId="{2F726624-AFFB-4A6D-8AF4-7833B3AD7F63}" type="parTrans" cxnId="{338AE66B-CDE4-4A26-9135-E94747260581}">
      <dgm:prSet/>
      <dgm:spPr/>
      <dgm:t>
        <a:bodyPr/>
        <a:lstStyle/>
        <a:p>
          <a:endParaRPr lang="es-ES" sz="1200"/>
        </a:p>
      </dgm:t>
    </dgm:pt>
    <dgm:pt modelId="{CC55CBA1-6BD5-4215-97E4-D3805799E682}" type="sibTrans" cxnId="{338AE66B-CDE4-4A26-9135-E94747260581}">
      <dgm:prSet/>
      <dgm:spPr/>
      <dgm:t>
        <a:bodyPr/>
        <a:lstStyle/>
        <a:p>
          <a:endParaRPr lang="es-ES" sz="1200"/>
        </a:p>
      </dgm:t>
    </dgm:pt>
    <dgm:pt modelId="{9AA4E6D7-2884-48F8-A5A0-9BDD1423C8DE}">
      <dgm:prSet phldrT="[Text]" custT="1"/>
      <dgm:spPr/>
      <dgm:t>
        <a:bodyPr/>
        <a:lstStyle/>
        <a:p>
          <a:r>
            <a:rPr lang="es-ES" sz="1200" b="1" i="0" dirty="0">
              <a:solidFill>
                <a:srgbClr val="FF0000"/>
              </a:solidFill>
            </a:rPr>
            <a:t>2001</a:t>
          </a:r>
          <a:r>
            <a:rPr lang="es-ES" sz="1200" b="1" i="0" dirty="0"/>
            <a:t> </a:t>
          </a:r>
          <a:r>
            <a:rPr lang="es-ES" sz="1200" b="1" dirty="0"/>
            <a:t>–</a:t>
          </a:r>
          <a:r>
            <a:rPr lang="es-ES" sz="1200" b="1" i="0" dirty="0"/>
            <a:t> Anuncio de la Secuencia del Genoma Humano</a:t>
          </a:r>
          <a:endParaRPr lang="es-ES" sz="1200" b="1" dirty="0"/>
        </a:p>
      </dgm:t>
    </dgm:pt>
    <dgm:pt modelId="{1360605A-A70A-4A7D-8913-F0928270E5D8}" type="parTrans" cxnId="{CD7B57CF-2A8C-4263-AD37-6C9337B76A20}">
      <dgm:prSet/>
      <dgm:spPr/>
      <dgm:t>
        <a:bodyPr/>
        <a:lstStyle/>
        <a:p>
          <a:endParaRPr lang="es-ES" sz="1200"/>
        </a:p>
      </dgm:t>
    </dgm:pt>
    <dgm:pt modelId="{644ED9A7-0256-4781-BC74-3FC34BA08351}" type="sibTrans" cxnId="{CD7B57CF-2A8C-4263-AD37-6C9337B76A20}">
      <dgm:prSet/>
      <dgm:spPr/>
      <dgm:t>
        <a:bodyPr/>
        <a:lstStyle/>
        <a:p>
          <a:endParaRPr lang="es-ES" sz="1200"/>
        </a:p>
      </dgm:t>
    </dgm:pt>
    <dgm:pt modelId="{9017DDAE-1275-4CC6-B00E-3054902D663A}">
      <dgm:prSet phldrT="[Text]" custT="1"/>
      <dgm:spPr/>
      <dgm:t>
        <a:bodyPr/>
        <a:lstStyle/>
        <a:p>
          <a:r>
            <a:rPr lang="es-ES" sz="1200" b="1" i="0" dirty="0">
              <a:solidFill>
                <a:srgbClr val="FF0000"/>
              </a:solidFill>
            </a:rPr>
            <a:t>2012</a:t>
          </a:r>
          <a:r>
            <a:rPr lang="es-ES" sz="1200" b="0" i="0" dirty="0"/>
            <a:t> </a:t>
          </a:r>
          <a:r>
            <a:rPr lang="es-ES" sz="1200" b="0" dirty="0"/>
            <a:t>–</a:t>
          </a:r>
          <a:r>
            <a:rPr lang="es-ES" sz="1200" b="0" i="0" dirty="0"/>
            <a:t> Secuenciación de ADN a Gran Escala</a:t>
          </a:r>
          <a:endParaRPr lang="es-ES" sz="1200" b="0" dirty="0"/>
        </a:p>
      </dgm:t>
    </dgm:pt>
    <dgm:pt modelId="{DBB77077-CD22-43B4-8934-148A37E829B4}" type="parTrans" cxnId="{A0093835-034F-4B3D-8C7F-E17644723A3F}">
      <dgm:prSet/>
      <dgm:spPr/>
      <dgm:t>
        <a:bodyPr/>
        <a:lstStyle/>
        <a:p>
          <a:endParaRPr lang="es-ES" sz="1200"/>
        </a:p>
      </dgm:t>
    </dgm:pt>
    <dgm:pt modelId="{6403B25B-0F44-41FE-8B46-26557039236C}" type="sibTrans" cxnId="{A0093835-034F-4B3D-8C7F-E17644723A3F}">
      <dgm:prSet/>
      <dgm:spPr/>
      <dgm:t>
        <a:bodyPr/>
        <a:lstStyle/>
        <a:p>
          <a:endParaRPr lang="es-ES" sz="1200"/>
        </a:p>
      </dgm:t>
    </dgm:pt>
    <dgm:pt modelId="{8CCC7394-3119-4973-8B4F-E34CF213308D}">
      <dgm:prSet phldrT="[Text]" custT="1"/>
      <dgm:spPr/>
      <dgm:t>
        <a:bodyPr/>
        <a:lstStyle/>
        <a:p>
          <a:r>
            <a:rPr lang="es-ES" sz="1200" b="1" i="0" dirty="0">
              <a:solidFill>
                <a:srgbClr val="FF0000"/>
              </a:solidFill>
            </a:rPr>
            <a:t>2019 </a:t>
          </a:r>
          <a:r>
            <a:rPr lang="es-ES" sz="1200" b="0" dirty="0"/>
            <a:t>–</a:t>
          </a:r>
          <a:r>
            <a:rPr lang="es-ES" sz="1200" b="0" i="0" dirty="0"/>
            <a:t> Ingeniería Genética Avanzada</a:t>
          </a:r>
          <a:endParaRPr lang="es-ES" sz="1200" b="0" dirty="0"/>
        </a:p>
      </dgm:t>
    </dgm:pt>
    <dgm:pt modelId="{94AE2482-6CB8-41A5-B5DD-7725AFABDD35}" type="parTrans" cxnId="{49427F43-6718-44BD-BCB5-A276BD3172C4}">
      <dgm:prSet/>
      <dgm:spPr/>
      <dgm:t>
        <a:bodyPr/>
        <a:lstStyle/>
        <a:p>
          <a:endParaRPr lang="es-ES" sz="1200"/>
        </a:p>
      </dgm:t>
    </dgm:pt>
    <dgm:pt modelId="{AABFDE0B-500C-47E4-95C6-A3EB1ACFC43D}" type="sibTrans" cxnId="{49427F43-6718-44BD-BCB5-A276BD3172C4}">
      <dgm:prSet/>
      <dgm:spPr/>
      <dgm:t>
        <a:bodyPr/>
        <a:lstStyle/>
        <a:p>
          <a:endParaRPr lang="es-ES" sz="1200"/>
        </a:p>
      </dgm:t>
    </dgm:pt>
    <dgm:pt modelId="{924F53A6-763F-4691-8A90-0149C5BB8CF4}">
      <dgm:prSet phldrT="[Text]" custT="1"/>
      <dgm:spPr/>
      <dgm:t>
        <a:bodyPr/>
        <a:lstStyle/>
        <a:p>
          <a:r>
            <a:rPr lang="es-ES" sz="1200" b="1" dirty="0">
              <a:solidFill>
                <a:srgbClr val="FF0000"/>
              </a:solidFill>
            </a:rPr>
            <a:t>2020</a:t>
          </a:r>
          <a:r>
            <a:rPr lang="es-ES" sz="1200" b="1" dirty="0"/>
            <a:t> – Aplicación de CRISPR Cas. Tijeras genéticas</a:t>
          </a:r>
        </a:p>
      </dgm:t>
    </dgm:pt>
    <dgm:pt modelId="{E2B032C7-8B1E-4EAB-BCC3-56F23E82B2D9}" type="parTrans" cxnId="{4A2B1072-11C3-408A-91BA-B3705CDFA344}">
      <dgm:prSet/>
      <dgm:spPr/>
      <dgm:t>
        <a:bodyPr/>
        <a:lstStyle/>
        <a:p>
          <a:endParaRPr lang="es-ES" sz="1200"/>
        </a:p>
      </dgm:t>
    </dgm:pt>
    <dgm:pt modelId="{0716E080-2D8E-4BB4-AE3B-639334105237}" type="sibTrans" cxnId="{4A2B1072-11C3-408A-91BA-B3705CDFA344}">
      <dgm:prSet/>
      <dgm:spPr/>
      <dgm:t>
        <a:bodyPr/>
        <a:lstStyle/>
        <a:p>
          <a:endParaRPr lang="es-ES" sz="1200"/>
        </a:p>
      </dgm:t>
    </dgm:pt>
    <dgm:pt modelId="{CD3A8C30-20F3-4B87-9167-BC61E96C4B62}" type="pres">
      <dgm:prSet presAssocID="{4C5C8A1F-9F56-46C5-B375-D6DC3F4C5BB7}" presName="Name0" presStyleCnt="0">
        <dgm:presLayoutVars>
          <dgm:dir/>
        </dgm:presLayoutVars>
      </dgm:prSet>
      <dgm:spPr/>
    </dgm:pt>
    <dgm:pt modelId="{2D7CFB14-8AFB-4605-9E00-2F32455F6DEB}" type="pres">
      <dgm:prSet presAssocID="{453E9510-8C96-42C0-A186-1807C23996F4}" presName="parComposite" presStyleCnt="0"/>
      <dgm:spPr/>
    </dgm:pt>
    <dgm:pt modelId="{49A06651-AB7D-4A1F-B049-121174299FAF}" type="pres">
      <dgm:prSet presAssocID="{453E9510-8C96-42C0-A186-1807C23996F4}" presName="parBigCircle" presStyleLbl="node0" presStyleIdx="0" presStyleCnt="4"/>
      <dgm:spPr/>
    </dgm:pt>
    <dgm:pt modelId="{EE15BE9A-A960-49BF-8893-B3580D66BFD6}" type="pres">
      <dgm:prSet presAssocID="{453E9510-8C96-42C0-A186-1807C23996F4}" presName="parTx" presStyleLbl="revTx" presStyleIdx="0" presStyleCnt="16"/>
      <dgm:spPr/>
    </dgm:pt>
    <dgm:pt modelId="{6EA3E259-18CD-4297-8006-7BF3ED2D33B6}" type="pres">
      <dgm:prSet presAssocID="{453E9510-8C96-42C0-A186-1807C23996F4}" presName="bSpace" presStyleCnt="0"/>
      <dgm:spPr/>
    </dgm:pt>
    <dgm:pt modelId="{0085DA1B-4732-473A-BBE6-BB820FC00F36}" type="pres">
      <dgm:prSet presAssocID="{453E9510-8C96-42C0-A186-1807C23996F4}" presName="parBackupNorm" presStyleCnt="0"/>
      <dgm:spPr/>
    </dgm:pt>
    <dgm:pt modelId="{DA2B985B-EF00-4709-A5A2-AD6BE1EAD110}" type="pres">
      <dgm:prSet presAssocID="{44F91552-3F7A-4DE7-A501-B822168B5C63}" presName="parSpace" presStyleCnt="0"/>
      <dgm:spPr/>
    </dgm:pt>
    <dgm:pt modelId="{3DA94EE4-E909-4791-BF11-EAFFBAEC3068}" type="pres">
      <dgm:prSet presAssocID="{3D70A67C-3B69-458E-B629-D867B7D978D1}" presName="desBackupLeftNorm" presStyleCnt="0"/>
      <dgm:spPr/>
    </dgm:pt>
    <dgm:pt modelId="{F0087D2D-32EA-4C68-8173-23D3174B2E6B}" type="pres">
      <dgm:prSet presAssocID="{3D70A67C-3B69-458E-B629-D867B7D978D1}" presName="desComposite" presStyleCnt="0"/>
      <dgm:spPr/>
    </dgm:pt>
    <dgm:pt modelId="{D935A48C-3E87-4EE3-AA81-711C3C7066CE}" type="pres">
      <dgm:prSet presAssocID="{3D70A67C-3B69-458E-B629-D867B7D978D1}" presName="desCircle" presStyleLbl="node1" presStyleIdx="0" presStyleCnt="6"/>
      <dgm:spPr/>
    </dgm:pt>
    <dgm:pt modelId="{1E3FC527-75DB-4005-8C08-7EB4EB282A7B}" type="pres">
      <dgm:prSet presAssocID="{3D70A67C-3B69-458E-B629-D867B7D978D1}" presName="chTx" presStyleLbl="revTx" presStyleIdx="1" presStyleCnt="16"/>
      <dgm:spPr/>
    </dgm:pt>
    <dgm:pt modelId="{322FE212-EC9D-4B16-AD00-07F4DCD539BD}" type="pres">
      <dgm:prSet presAssocID="{3D70A67C-3B69-458E-B629-D867B7D978D1}" presName="desTx" presStyleLbl="revTx" presStyleIdx="2" presStyleCnt="16">
        <dgm:presLayoutVars>
          <dgm:bulletEnabled val="1"/>
        </dgm:presLayoutVars>
      </dgm:prSet>
      <dgm:spPr/>
    </dgm:pt>
    <dgm:pt modelId="{CF17F70F-417E-40DE-83A8-14EA4CFBD1B9}" type="pres">
      <dgm:prSet presAssocID="{3D70A67C-3B69-458E-B629-D867B7D978D1}" presName="desBackupRightNorm" presStyleCnt="0"/>
      <dgm:spPr/>
    </dgm:pt>
    <dgm:pt modelId="{8273D7A3-756A-4283-BA4F-CB0D2C294BC6}" type="pres">
      <dgm:prSet presAssocID="{2B5ACC81-7D93-4066-A235-B69695A9CCD6}" presName="desSpace" presStyleCnt="0"/>
      <dgm:spPr/>
    </dgm:pt>
    <dgm:pt modelId="{D99957B1-EC11-4A95-8BA7-E12399028756}" type="pres">
      <dgm:prSet presAssocID="{CD6866CB-B0A0-45AC-B702-6F1B5D516141}" presName="desBackupLeftNorm" presStyleCnt="0"/>
      <dgm:spPr/>
    </dgm:pt>
    <dgm:pt modelId="{91D0A3F5-9B24-48C3-8BEB-BB7B905305E0}" type="pres">
      <dgm:prSet presAssocID="{CD6866CB-B0A0-45AC-B702-6F1B5D516141}" presName="desComposite" presStyleCnt="0"/>
      <dgm:spPr/>
    </dgm:pt>
    <dgm:pt modelId="{C11BD380-C697-4E93-912A-20B9BAFE4AFA}" type="pres">
      <dgm:prSet presAssocID="{CD6866CB-B0A0-45AC-B702-6F1B5D516141}" presName="desCircle" presStyleLbl="node1" presStyleIdx="1" presStyleCnt="6"/>
      <dgm:spPr/>
    </dgm:pt>
    <dgm:pt modelId="{2346EC96-BC13-4169-AD46-93AA3068FDF9}" type="pres">
      <dgm:prSet presAssocID="{CD6866CB-B0A0-45AC-B702-6F1B5D516141}" presName="chTx" presStyleLbl="revTx" presStyleIdx="3" presStyleCnt="16"/>
      <dgm:spPr/>
    </dgm:pt>
    <dgm:pt modelId="{7CCC714D-552E-450E-9ECE-B891899240E2}" type="pres">
      <dgm:prSet presAssocID="{CD6866CB-B0A0-45AC-B702-6F1B5D516141}" presName="desTx" presStyleLbl="revTx" presStyleIdx="4" presStyleCnt="16">
        <dgm:presLayoutVars>
          <dgm:bulletEnabled val="1"/>
        </dgm:presLayoutVars>
      </dgm:prSet>
      <dgm:spPr/>
    </dgm:pt>
    <dgm:pt modelId="{AA09C392-D203-48EB-B07B-5E4BF75D4DF3}" type="pres">
      <dgm:prSet presAssocID="{CD6866CB-B0A0-45AC-B702-6F1B5D516141}" presName="desBackupRightNorm" presStyleCnt="0"/>
      <dgm:spPr/>
    </dgm:pt>
    <dgm:pt modelId="{0E2BDDEB-BBB0-4D96-9688-ADEF4BCA48DD}" type="pres">
      <dgm:prSet presAssocID="{32AE3509-495E-4581-9D65-ED12E129565F}" presName="desSpace" presStyleCnt="0"/>
      <dgm:spPr/>
    </dgm:pt>
    <dgm:pt modelId="{A762A81C-02E3-41D3-AB50-2B26F97628A5}" type="pres">
      <dgm:prSet presAssocID="{D0C5DD2B-EA7A-4E5F-83F1-5083ED81CC85}" presName="parComposite" presStyleCnt="0"/>
      <dgm:spPr/>
    </dgm:pt>
    <dgm:pt modelId="{B2B60500-CABA-496E-8683-05ECD9287FCB}" type="pres">
      <dgm:prSet presAssocID="{D0C5DD2B-EA7A-4E5F-83F1-5083ED81CC85}" presName="parBigCircle" presStyleLbl="node0" presStyleIdx="1" presStyleCnt="4"/>
      <dgm:spPr/>
    </dgm:pt>
    <dgm:pt modelId="{A2CF174B-CB36-410E-B818-99DA286B5F9A}" type="pres">
      <dgm:prSet presAssocID="{D0C5DD2B-EA7A-4E5F-83F1-5083ED81CC85}" presName="parTx" presStyleLbl="revTx" presStyleIdx="5" presStyleCnt="16"/>
      <dgm:spPr/>
    </dgm:pt>
    <dgm:pt modelId="{FBF3B87B-C808-407A-B2B5-E485A49362D0}" type="pres">
      <dgm:prSet presAssocID="{D0C5DD2B-EA7A-4E5F-83F1-5083ED81CC85}" presName="bSpace" presStyleCnt="0"/>
      <dgm:spPr/>
    </dgm:pt>
    <dgm:pt modelId="{5CB2F2BD-F98E-4D40-AF76-7B7F0774DF37}" type="pres">
      <dgm:prSet presAssocID="{D0C5DD2B-EA7A-4E5F-83F1-5083ED81CC85}" presName="parBackupNorm" presStyleCnt="0"/>
      <dgm:spPr/>
    </dgm:pt>
    <dgm:pt modelId="{ED4EFFC5-8E37-4B08-B2F6-92CC297593DA}" type="pres">
      <dgm:prSet presAssocID="{5467512A-C307-44A6-83F4-6FE381677427}" presName="parSpace" presStyleCnt="0"/>
      <dgm:spPr/>
    </dgm:pt>
    <dgm:pt modelId="{1C5F079C-0D79-4467-AD26-9435DEAAB8FF}" type="pres">
      <dgm:prSet presAssocID="{0D367A5D-E866-49A7-87BB-F011A2D09DEB}" presName="desBackupLeftNorm" presStyleCnt="0"/>
      <dgm:spPr/>
    </dgm:pt>
    <dgm:pt modelId="{5DAAFF7E-09AD-4CE6-AB10-95FAB35185A5}" type="pres">
      <dgm:prSet presAssocID="{0D367A5D-E866-49A7-87BB-F011A2D09DEB}" presName="desComposite" presStyleCnt="0"/>
      <dgm:spPr/>
    </dgm:pt>
    <dgm:pt modelId="{BF3C2713-230A-48DA-92C6-E808F5E2DEAB}" type="pres">
      <dgm:prSet presAssocID="{0D367A5D-E866-49A7-87BB-F011A2D09DEB}" presName="desCircle" presStyleLbl="node1" presStyleIdx="2" presStyleCnt="6"/>
      <dgm:spPr/>
    </dgm:pt>
    <dgm:pt modelId="{A5A07897-32F4-4350-83BD-D052A12135CA}" type="pres">
      <dgm:prSet presAssocID="{0D367A5D-E866-49A7-87BB-F011A2D09DEB}" presName="chTx" presStyleLbl="revTx" presStyleIdx="6" presStyleCnt="16"/>
      <dgm:spPr/>
    </dgm:pt>
    <dgm:pt modelId="{00EBDFA3-2567-4475-8CD1-F8217EE8A47A}" type="pres">
      <dgm:prSet presAssocID="{0D367A5D-E866-49A7-87BB-F011A2D09DEB}" presName="desTx" presStyleLbl="revTx" presStyleIdx="7" presStyleCnt="16">
        <dgm:presLayoutVars>
          <dgm:bulletEnabled val="1"/>
        </dgm:presLayoutVars>
      </dgm:prSet>
      <dgm:spPr/>
    </dgm:pt>
    <dgm:pt modelId="{36E67677-5F98-4C40-B2BD-B38F0761D9BB}" type="pres">
      <dgm:prSet presAssocID="{0D367A5D-E866-49A7-87BB-F011A2D09DEB}" presName="desBackupRightNorm" presStyleCnt="0"/>
      <dgm:spPr/>
    </dgm:pt>
    <dgm:pt modelId="{F8E2EEE3-9343-4D1F-B955-ABD9FB566898}" type="pres">
      <dgm:prSet presAssocID="{02B7E9A5-A77E-47BE-BD61-EDC7C986F1DD}" presName="desSpace" presStyleCnt="0"/>
      <dgm:spPr/>
    </dgm:pt>
    <dgm:pt modelId="{2113458A-7D89-46B1-B08F-12F7949A77C3}" type="pres">
      <dgm:prSet presAssocID="{77304064-F1C1-4EB0-9D57-31CE8191EF53}" presName="desBackupLeftNorm" presStyleCnt="0"/>
      <dgm:spPr/>
    </dgm:pt>
    <dgm:pt modelId="{51CFFFD1-1A3B-42E2-93FE-57E0E1DAB006}" type="pres">
      <dgm:prSet presAssocID="{77304064-F1C1-4EB0-9D57-31CE8191EF53}" presName="desComposite" presStyleCnt="0"/>
      <dgm:spPr/>
    </dgm:pt>
    <dgm:pt modelId="{C03129E0-3798-4106-BBDD-A2EEC2647061}" type="pres">
      <dgm:prSet presAssocID="{77304064-F1C1-4EB0-9D57-31CE8191EF53}" presName="desCircle" presStyleLbl="node1" presStyleIdx="3" presStyleCnt="6"/>
      <dgm:spPr/>
    </dgm:pt>
    <dgm:pt modelId="{D5724552-FAE2-4605-80C9-A76CC4057239}" type="pres">
      <dgm:prSet presAssocID="{77304064-F1C1-4EB0-9D57-31CE8191EF53}" presName="chTx" presStyleLbl="revTx" presStyleIdx="8" presStyleCnt="16"/>
      <dgm:spPr/>
    </dgm:pt>
    <dgm:pt modelId="{0D69734E-BA56-445D-BCAB-D0AE28335590}" type="pres">
      <dgm:prSet presAssocID="{77304064-F1C1-4EB0-9D57-31CE8191EF53}" presName="desTx" presStyleLbl="revTx" presStyleIdx="9" presStyleCnt="16">
        <dgm:presLayoutVars>
          <dgm:bulletEnabled val="1"/>
        </dgm:presLayoutVars>
      </dgm:prSet>
      <dgm:spPr/>
    </dgm:pt>
    <dgm:pt modelId="{D630F27C-462A-411B-8283-5DBFCD97BA6E}" type="pres">
      <dgm:prSet presAssocID="{77304064-F1C1-4EB0-9D57-31CE8191EF53}" presName="desBackupRightNorm" presStyleCnt="0"/>
      <dgm:spPr/>
    </dgm:pt>
    <dgm:pt modelId="{3BD88C66-95B7-4573-BCB2-4C4B89B3FC87}" type="pres">
      <dgm:prSet presAssocID="{CC55CBA1-6BD5-4215-97E4-D3805799E682}" presName="desSpace" presStyleCnt="0"/>
      <dgm:spPr/>
    </dgm:pt>
    <dgm:pt modelId="{8FAFFACF-1275-4986-B5FE-C0FFF8819A15}" type="pres">
      <dgm:prSet presAssocID="{9AA4E6D7-2884-48F8-A5A0-9BDD1423C8DE}" presName="parComposite" presStyleCnt="0"/>
      <dgm:spPr/>
    </dgm:pt>
    <dgm:pt modelId="{978D5764-1298-45BD-9C9D-59711FAA8D42}" type="pres">
      <dgm:prSet presAssocID="{9AA4E6D7-2884-48F8-A5A0-9BDD1423C8DE}" presName="parBigCircle" presStyleLbl="node0" presStyleIdx="2" presStyleCnt="4"/>
      <dgm:spPr/>
    </dgm:pt>
    <dgm:pt modelId="{B19F40A5-917B-4BFA-B81A-859A3A961581}" type="pres">
      <dgm:prSet presAssocID="{9AA4E6D7-2884-48F8-A5A0-9BDD1423C8DE}" presName="parTx" presStyleLbl="revTx" presStyleIdx="10" presStyleCnt="16"/>
      <dgm:spPr/>
    </dgm:pt>
    <dgm:pt modelId="{082002FB-8238-4D06-8AF3-857C5071AF8E}" type="pres">
      <dgm:prSet presAssocID="{9AA4E6D7-2884-48F8-A5A0-9BDD1423C8DE}" presName="bSpace" presStyleCnt="0"/>
      <dgm:spPr/>
    </dgm:pt>
    <dgm:pt modelId="{0FF3596B-7040-4D29-9020-DA81746FF5C5}" type="pres">
      <dgm:prSet presAssocID="{9AA4E6D7-2884-48F8-A5A0-9BDD1423C8DE}" presName="parBackupNorm" presStyleCnt="0"/>
      <dgm:spPr/>
    </dgm:pt>
    <dgm:pt modelId="{19E5F317-FDA5-40FF-BBBB-138DA4616ED3}" type="pres">
      <dgm:prSet presAssocID="{644ED9A7-0256-4781-BC74-3FC34BA08351}" presName="parSpace" presStyleCnt="0"/>
      <dgm:spPr/>
    </dgm:pt>
    <dgm:pt modelId="{4A816926-27EA-44E3-9973-51A3C1CED1E2}" type="pres">
      <dgm:prSet presAssocID="{9017DDAE-1275-4CC6-B00E-3054902D663A}" presName="desBackupLeftNorm" presStyleCnt="0"/>
      <dgm:spPr/>
    </dgm:pt>
    <dgm:pt modelId="{3C12EB7B-5E17-4223-ADF9-8E8644EF36A2}" type="pres">
      <dgm:prSet presAssocID="{9017DDAE-1275-4CC6-B00E-3054902D663A}" presName="desComposite" presStyleCnt="0"/>
      <dgm:spPr/>
    </dgm:pt>
    <dgm:pt modelId="{C2B0AB81-0706-4DEF-902B-FC43C57707E4}" type="pres">
      <dgm:prSet presAssocID="{9017DDAE-1275-4CC6-B00E-3054902D663A}" presName="desCircle" presStyleLbl="node1" presStyleIdx="4" presStyleCnt="6"/>
      <dgm:spPr/>
    </dgm:pt>
    <dgm:pt modelId="{7EDEC805-4F71-4381-9DA3-A7EC239394B2}" type="pres">
      <dgm:prSet presAssocID="{9017DDAE-1275-4CC6-B00E-3054902D663A}" presName="chTx" presStyleLbl="revTx" presStyleIdx="11" presStyleCnt="16"/>
      <dgm:spPr/>
    </dgm:pt>
    <dgm:pt modelId="{C4D847B3-344F-41B0-B9C0-C46029418AC0}" type="pres">
      <dgm:prSet presAssocID="{9017DDAE-1275-4CC6-B00E-3054902D663A}" presName="desTx" presStyleLbl="revTx" presStyleIdx="12" presStyleCnt="16">
        <dgm:presLayoutVars>
          <dgm:bulletEnabled val="1"/>
        </dgm:presLayoutVars>
      </dgm:prSet>
      <dgm:spPr/>
    </dgm:pt>
    <dgm:pt modelId="{720E1A53-BC09-4BD6-BB25-DCCCBA781DE4}" type="pres">
      <dgm:prSet presAssocID="{9017DDAE-1275-4CC6-B00E-3054902D663A}" presName="desBackupRightNorm" presStyleCnt="0"/>
      <dgm:spPr/>
    </dgm:pt>
    <dgm:pt modelId="{22F1D022-FF26-43C5-A9A9-D670960BD5A4}" type="pres">
      <dgm:prSet presAssocID="{6403B25B-0F44-41FE-8B46-26557039236C}" presName="desSpace" presStyleCnt="0"/>
      <dgm:spPr/>
    </dgm:pt>
    <dgm:pt modelId="{8B8DBC1F-B17F-4FF3-9A8D-C26A83F6010B}" type="pres">
      <dgm:prSet presAssocID="{8CCC7394-3119-4973-8B4F-E34CF213308D}" presName="desBackupLeftNorm" presStyleCnt="0"/>
      <dgm:spPr/>
    </dgm:pt>
    <dgm:pt modelId="{79054BB5-0F30-4E7B-9F7D-855BD4C52A10}" type="pres">
      <dgm:prSet presAssocID="{8CCC7394-3119-4973-8B4F-E34CF213308D}" presName="desComposite" presStyleCnt="0"/>
      <dgm:spPr/>
    </dgm:pt>
    <dgm:pt modelId="{28E995A9-6BB4-4410-81C2-A25D1709A39C}" type="pres">
      <dgm:prSet presAssocID="{8CCC7394-3119-4973-8B4F-E34CF213308D}" presName="desCircle" presStyleLbl="node1" presStyleIdx="5" presStyleCnt="6"/>
      <dgm:spPr/>
    </dgm:pt>
    <dgm:pt modelId="{56E7FA17-741C-4F96-9BE5-E25853C4414C}" type="pres">
      <dgm:prSet presAssocID="{8CCC7394-3119-4973-8B4F-E34CF213308D}" presName="chTx" presStyleLbl="revTx" presStyleIdx="13" presStyleCnt="16"/>
      <dgm:spPr/>
    </dgm:pt>
    <dgm:pt modelId="{29030AA9-C14D-43F2-9229-247BCA4E238C}" type="pres">
      <dgm:prSet presAssocID="{8CCC7394-3119-4973-8B4F-E34CF213308D}" presName="desTx" presStyleLbl="revTx" presStyleIdx="14" presStyleCnt="16">
        <dgm:presLayoutVars>
          <dgm:bulletEnabled val="1"/>
        </dgm:presLayoutVars>
      </dgm:prSet>
      <dgm:spPr/>
    </dgm:pt>
    <dgm:pt modelId="{CC0BD4C3-8336-4886-888B-F9DC43A661BB}" type="pres">
      <dgm:prSet presAssocID="{8CCC7394-3119-4973-8B4F-E34CF213308D}" presName="desBackupRightNorm" presStyleCnt="0"/>
      <dgm:spPr/>
    </dgm:pt>
    <dgm:pt modelId="{A69B16A0-D082-4F42-A774-E9563F05FD02}" type="pres">
      <dgm:prSet presAssocID="{AABFDE0B-500C-47E4-95C6-A3EB1ACFC43D}" presName="desSpace" presStyleCnt="0"/>
      <dgm:spPr/>
    </dgm:pt>
    <dgm:pt modelId="{DD42EDCD-6F6F-4152-B1B3-90C09FF824FC}" type="pres">
      <dgm:prSet presAssocID="{924F53A6-763F-4691-8A90-0149C5BB8CF4}" presName="parComposite" presStyleCnt="0"/>
      <dgm:spPr/>
    </dgm:pt>
    <dgm:pt modelId="{9EC8D053-B324-4686-9884-317A36BEC603}" type="pres">
      <dgm:prSet presAssocID="{924F53A6-763F-4691-8A90-0149C5BB8CF4}" presName="parBigCircle" presStyleLbl="node0" presStyleIdx="3" presStyleCnt="4"/>
      <dgm:spPr/>
    </dgm:pt>
    <dgm:pt modelId="{6729F416-89CD-4867-A377-992744D85E6B}" type="pres">
      <dgm:prSet presAssocID="{924F53A6-763F-4691-8A90-0149C5BB8CF4}" presName="parTx" presStyleLbl="revTx" presStyleIdx="15" presStyleCnt="16"/>
      <dgm:spPr/>
    </dgm:pt>
    <dgm:pt modelId="{24094391-6D74-4373-A9CD-C9ACE970067B}" type="pres">
      <dgm:prSet presAssocID="{924F53A6-763F-4691-8A90-0149C5BB8CF4}" presName="bSpace" presStyleCnt="0"/>
      <dgm:spPr/>
    </dgm:pt>
    <dgm:pt modelId="{AC6F5AC8-852A-4D5D-AF40-E168A8EE621B}" type="pres">
      <dgm:prSet presAssocID="{924F53A6-763F-4691-8A90-0149C5BB8CF4}" presName="parBackupNorm" presStyleCnt="0"/>
      <dgm:spPr/>
    </dgm:pt>
    <dgm:pt modelId="{9781E3FA-2A45-42A1-987D-0301135D93E7}" type="pres">
      <dgm:prSet presAssocID="{0716E080-2D8E-4BB4-AE3B-639334105237}" presName="parSpace" presStyleCnt="0"/>
      <dgm:spPr/>
    </dgm:pt>
  </dgm:ptLst>
  <dgm:cxnLst>
    <dgm:cxn modelId="{2DC17D05-DB5D-49D8-8C7E-FEF0F5A526CF}" type="presOf" srcId="{8CCC7394-3119-4973-8B4F-E34CF213308D}" destId="{56E7FA17-741C-4F96-9BE5-E25853C4414C}" srcOrd="0" destOrd="0" presId="urn:microsoft.com/office/officeart/2008/layout/CircleAccentTimeline"/>
    <dgm:cxn modelId="{623EE309-CEA6-4839-B04B-E671D5DA79D7}" type="presOf" srcId="{453E9510-8C96-42C0-A186-1807C23996F4}" destId="{EE15BE9A-A960-49BF-8893-B3580D66BFD6}" srcOrd="0" destOrd="0" presId="urn:microsoft.com/office/officeart/2008/layout/CircleAccentTimeline"/>
    <dgm:cxn modelId="{B919131F-02C7-422B-ACC6-CC8CD99256D6}" srcId="{4C5C8A1F-9F56-46C5-B375-D6DC3F4C5BB7}" destId="{453E9510-8C96-42C0-A186-1807C23996F4}" srcOrd="0" destOrd="0" parTransId="{955CB40B-A158-4F1D-B305-B254A9C6996A}" sibTransId="{44F91552-3F7A-4DE7-A501-B822168B5C63}"/>
    <dgm:cxn modelId="{8F05951F-B738-4CAA-B421-DDAB80C79E8C}" type="presOf" srcId="{77304064-F1C1-4EB0-9D57-31CE8191EF53}" destId="{D5724552-FAE2-4605-80C9-A76CC4057239}" srcOrd="0" destOrd="0" presId="urn:microsoft.com/office/officeart/2008/layout/CircleAccentTimeline"/>
    <dgm:cxn modelId="{A0093835-034F-4B3D-8C7F-E17644723A3F}" srcId="{9AA4E6D7-2884-48F8-A5A0-9BDD1423C8DE}" destId="{9017DDAE-1275-4CC6-B00E-3054902D663A}" srcOrd="0" destOrd="0" parTransId="{DBB77077-CD22-43B4-8934-148A37E829B4}" sibTransId="{6403B25B-0F44-41FE-8B46-26557039236C}"/>
    <dgm:cxn modelId="{96A07A35-9CA0-4F2D-A9C3-FB3514C7F9FA}" type="presOf" srcId="{3D70A67C-3B69-458E-B629-D867B7D978D1}" destId="{1E3FC527-75DB-4005-8C08-7EB4EB282A7B}" srcOrd="0" destOrd="0" presId="urn:microsoft.com/office/officeart/2008/layout/CircleAccentTimeline"/>
    <dgm:cxn modelId="{592E5237-E40D-4C11-A805-899FCF085791}" type="presOf" srcId="{9017DDAE-1275-4CC6-B00E-3054902D663A}" destId="{7EDEC805-4F71-4381-9DA3-A7EC239394B2}" srcOrd="0" destOrd="0" presId="urn:microsoft.com/office/officeart/2008/layout/CircleAccentTimeline"/>
    <dgm:cxn modelId="{F0B51E40-679A-48DD-91BD-E59FC7D7940F}" type="presOf" srcId="{924F53A6-763F-4691-8A90-0149C5BB8CF4}" destId="{6729F416-89CD-4867-A377-992744D85E6B}" srcOrd="0" destOrd="0" presId="urn:microsoft.com/office/officeart/2008/layout/CircleAccentTimeline"/>
    <dgm:cxn modelId="{49427F43-6718-44BD-BCB5-A276BD3172C4}" srcId="{9AA4E6D7-2884-48F8-A5A0-9BDD1423C8DE}" destId="{8CCC7394-3119-4973-8B4F-E34CF213308D}" srcOrd="1" destOrd="0" parTransId="{94AE2482-6CB8-41A5-B5DD-7725AFABDD35}" sibTransId="{AABFDE0B-500C-47E4-95C6-A3EB1ACFC43D}"/>
    <dgm:cxn modelId="{338AE66B-CDE4-4A26-9135-E94747260581}" srcId="{D0C5DD2B-EA7A-4E5F-83F1-5083ED81CC85}" destId="{77304064-F1C1-4EB0-9D57-31CE8191EF53}" srcOrd="1" destOrd="0" parTransId="{2F726624-AFFB-4A6D-8AF4-7833B3AD7F63}" sibTransId="{CC55CBA1-6BD5-4215-97E4-D3805799E682}"/>
    <dgm:cxn modelId="{8731336D-7E1A-48DC-9AB0-E9F068B521C0}" type="presOf" srcId="{CD6866CB-B0A0-45AC-B702-6F1B5D516141}" destId="{2346EC96-BC13-4169-AD46-93AA3068FDF9}" srcOrd="0" destOrd="0" presId="urn:microsoft.com/office/officeart/2008/layout/CircleAccentTimeline"/>
    <dgm:cxn modelId="{4A2B1072-11C3-408A-91BA-B3705CDFA344}" srcId="{4C5C8A1F-9F56-46C5-B375-D6DC3F4C5BB7}" destId="{924F53A6-763F-4691-8A90-0149C5BB8CF4}" srcOrd="3" destOrd="0" parTransId="{E2B032C7-8B1E-4EAB-BCC3-56F23E82B2D9}" sibTransId="{0716E080-2D8E-4BB4-AE3B-639334105237}"/>
    <dgm:cxn modelId="{0B25F59D-66EE-4E94-8287-133D94E989BB}" srcId="{453E9510-8C96-42C0-A186-1807C23996F4}" destId="{CD6866CB-B0A0-45AC-B702-6F1B5D516141}" srcOrd="1" destOrd="0" parTransId="{8FA40427-CC55-4654-A3E6-DB99A7B3E449}" sibTransId="{32AE3509-495E-4581-9D65-ED12E129565F}"/>
    <dgm:cxn modelId="{A2D1C4AE-B928-4BA0-A5D6-7E532DDA8C59}" srcId="{4C5C8A1F-9F56-46C5-B375-D6DC3F4C5BB7}" destId="{D0C5DD2B-EA7A-4E5F-83F1-5083ED81CC85}" srcOrd="1" destOrd="0" parTransId="{7AF7149F-298D-4E19-B0B0-CE07D0189570}" sibTransId="{5467512A-C307-44A6-83F4-6FE381677427}"/>
    <dgm:cxn modelId="{A8A3FABF-3EE8-4678-9D41-2EA9E59DEFB5}" type="presOf" srcId="{9AA4E6D7-2884-48F8-A5A0-9BDD1423C8DE}" destId="{B19F40A5-917B-4BFA-B81A-859A3A961581}" srcOrd="0" destOrd="0" presId="urn:microsoft.com/office/officeart/2008/layout/CircleAccentTimeline"/>
    <dgm:cxn modelId="{2B2013C4-933F-4064-BBB0-A089FFDBACAF}" type="presOf" srcId="{0D367A5D-E866-49A7-87BB-F011A2D09DEB}" destId="{A5A07897-32F4-4350-83BD-D052A12135CA}" srcOrd="0" destOrd="0" presId="urn:microsoft.com/office/officeart/2008/layout/CircleAccentTimeline"/>
    <dgm:cxn modelId="{CD7B57CF-2A8C-4263-AD37-6C9337B76A20}" srcId="{4C5C8A1F-9F56-46C5-B375-D6DC3F4C5BB7}" destId="{9AA4E6D7-2884-48F8-A5A0-9BDD1423C8DE}" srcOrd="2" destOrd="0" parTransId="{1360605A-A70A-4A7D-8913-F0928270E5D8}" sibTransId="{644ED9A7-0256-4781-BC74-3FC34BA08351}"/>
    <dgm:cxn modelId="{CEC2B9ED-CFA7-4F67-8231-9F4E2DAA84FA}" type="presOf" srcId="{4C5C8A1F-9F56-46C5-B375-D6DC3F4C5BB7}" destId="{CD3A8C30-20F3-4B87-9167-BC61E96C4B62}" srcOrd="0" destOrd="0" presId="urn:microsoft.com/office/officeart/2008/layout/CircleAccentTimeline"/>
    <dgm:cxn modelId="{22BFC3ED-4835-41BE-A923-5C76AF4A3A59}" srcId="{D0C5DD2B-EA7A-4E5F-83F1-5083ED81CC85}" destId="{0D367A5D-E866-49A7-87BB-F011A2D09DEB}" srcOrd="0" destOrd="0" parTransId="{EF8C476B-618A-4257-A9A8-D06F3DB3935B}" sibTransId="{02B7E9A5-A77E-47BE-BD61-EDC7C986F1DD}"/>
    <dgm:cxn modelId="{D940ACF3-5053-4FAD-9E29-3F6803E359B7}" srcId="{453E9510-8C96-42C0-A186-1807C23996F4}" destId="{3D70A67C-3B69-458E-B629-D867B7D978D1}" srcOrd="0" destOrd="0" parTransId="{A7BBA609-24C8-426A-AFCD-047D433D659A}" sibTransId="{2B5ACC81-7D93-4066-A235-B69695A9CCD6}"/>
    <dgm:cxn modelId="{C226CDFD-6F16-49FB-AF29-8CA7374D268B}" type="presOf" srcId="{D0C5DD2B-EA7A-4E5F-83F1-5083ED81CC85}" destId="{A2CF174B-CB36-410E-B818-99DA286B5F9A}" srcOrd="0" destOrd="0" presId="urn:microsoft.com/office/officeart/2008/layout/CircleAccentTimeline"/>
    <dgm:cxn modelId="{FB06F6F9-4C0E-452C-9B96-95A7DBBD9173}" type="presParOf" srcId="{CD3A8C30-20F3-4B87-9167-BC61E96C4B62}" destId="{2D7CFB14-8AFB-4605-9E00-2F32455F6DEB}" srcOrd="0" destOrd="0" presId="urn:microsoft.com/office/officeart/2008/layout/CircleAccentTimeline"/>
    <dgm:cxn modelId="{ABF98DED-925A-4403-BA83-E52FDFC16B51}" type="presParOf" srcId="{2D7CFB14-8AFB-4605-9E00-2F32455F6DEB}" destId="{49A06651-AB7D-4A1F-B049-121174299FAF}" srcOrd="0" destOrd="0" presId="urn:microsoft.com/office/officeart/2008/layout/CircleAccentTimeline"/>
    <dgm:cxn modelId="{A3C02F3F-F5DB-4D2B-81A5-4E4B6BED6E03}" type="presParOf" srcId="{2D7CFB14-8AFB-4605-9E00-2F32455F6DEB}" destId="{EE15BE9A-A960-49BF-8893-B3580D66BFD6}" srcOrd="1" destOrd="0" presId="urn:microsoft.com/office/officeart/2008/layout/CircleAccentTimeline"/>
    <dgm:cxn modelId="{CA7D61DE-0B12-4105-AB7E-67C3098145AD}" type="presParOf" srcId="{2D7CFB14-8AFB-4605-9E00-2F32455F6DEB}" destId="{6EA3E259-18CD-4297-8006-7BF3ED2D33B6}" srcOrd="2" destOrd="0" presId="urn:microsoft.com/office/officeart/2008/layout/CircleAccentTimeline"/>
    <dgm:cxn modelId="{6FC42576-8C8D-4E82-B1BE-FF364DC80566}" type="presParOf" srcId="{CD3A8C30-20F3-4B87-9167-BC61E96C4B62}" destId="{0085DA1B-4732-473A-BBE6-BB820FC00F36}" srcOrd="1" destOrd="0" presId="urn:microsoft.com/office/officeart/2008/layout/CircleAccentTimeline"/>
    <dgm:cxn modelId="{D8DF4EE8-0935-4A75-BF16-C662786EB35D}" type="presParOf" srcId="{CD3A8C30-20F3-4B87-9167-BC61E96C4B62}" destId="{DA2B985B-EF00-4709-A5A2-AD6BE1EAD110}" srcOrd="2" destOrd="0" presId="urn:microsoft.com/office/officeart/2008/layout/CircleAccentTimeline"/>
    <dgm:cxn modelId="{CAA3B571-1F1F-409A-97A7-3DD3B0F974A8}" type="presParOf" srcId="{CD3A8C30-20F3-4B87-9167-BC61E96C4B62}" destId="{3DA94EE4-E909-4791-BF11-EAFFBAEC3068}" srcOrd="3" destOrd="0" presId="urn:microsoft.com/office/officeart/2008/layout/CircleAccentTimeline"/>
    <dgm:cxn modelId="{7C109EAE-DFF3-4C33-ADD9-171785F541B7}" type="presParOf" srcId="{CD3A8C30-20F3-4B87-9167-BC61E96C4B62}" destId="{F0087D2D-32EA-4C68-8173-23D3174B2E6B}" srcOrd="4" destOrd="0" presId="urn:microsoft.com/office/officeart/2008/layout/CircleAccentTimeline"/>
    <dgm:cxn modelId="{3CE53622-CFC1-4A94-93E0-C59931107D8E}" type="presParOf" srcId="{F0087D2D-32EA-4C68-8173-23D3174B2E6B}" destId="{D935A48C-3E87-4EE3-AA81-711C3C7066CE}" srcOrd="0" destOrd="0" presId="urn:microsoft.com/office/officeart/2008/layout/CircleAccentTimeline"/>
    <dgm:cxn modelId="{C9DE9B4B-8C68-42DF-AA3E-2BFCAF17050A}" type="presParOf" srcId="{F0087D2D-32EA-4C68-8173-23D3174B2E6B}" destId="{1E3FC527-75DB-4005-8C08-7EB4EB282A7B}" srcOrd="1" destOrd="0" presId="urn:microsoft.com/office/officeart/2008/layout/CircleAccentTimeline"/>
    <dgm:cxn modelId="{7A537AF3-7DCC-4E18-81D3-E2B0B87B9257}" type="presParOf" srcId="{F0087D2D-32EA-4C68-8173-23D3174B2E6B}" destId="{322FE212-EC9D-4B16-AD00-07F4DCD539BD}" srcOrd="2" destOrd="0" presId="urn:microsoft.com/office/officeart/2008/layout/CircleAccentTimeline"/>
    <dgm:cxn modelId="{82E0ADDA-AFFB-41CD-92AC-FDE36E1892BE}" type="presParOf" srcId="{CD3A8C30-20F3-4B87-9167-BC61E96C4B62}" destId="{CF17F70F-417E-40DE-83A8-14EA4CFBD1B9}" srcOrd="5" destOrd="0" presId="urn:microsoft.com/office/officeart/2008/layout/CircleAccentTimeline"/>
    <dgm:cxn modelId="{1803915B-5703-4332-813F-43C1F8F5DBE0}" type="presParOf" srcId="{CD3A8C30-20F3-4B87-9167-BC61E96C4B62}" destId="{8273D7A3-756A-4283-BA4F-CB0D2C294BC6}" srcOrd="6" destOrd="0" presId="urn:microsoft.com/office/officeart/2008/layout/CircleAccentTimeline"/>
    <dgm:cxn modelId="{B8417248-04A6-48C1-9606-1E446B139BA5}" type="presParOf" srcId="{CD3A8C30-20F3-4B87-9167-BC61E96C4B62}" destId="{D99957B1-EC11-4A95-8BA7-E12399028756}" srcOrd="7" destOrd="0" presId="urn:microsoft.com/office/officeart/2008/layout/CircleAccentTimeline"/>
    <dgm:cxn modelId="{9E530B52-F087-4317-9E1D-AF5AB7BBBB97}" type="presParOf" srcId="{CD3A8C30-20F3-4B87-9167-BC61E96C4B62}" destId="{91D0A3F5-9B24-48C3-8BEB-BB7B905305E0}" srcOrd="8" destOrd="0" presId="urn:microsoft.com/office/officeart/2008/layout/CircleAccentTimeline"/>
    <dgm:cxn modelId="{E9CA1F89-6B53-4DBB-A928-B7D4C759416F}" type="presParOf" srcId="{91D0A3F5-9B24-48C3-8BEB-BB7B905305E0}" destId="{C11BD380-C697-4E93-912A-20B9BAFE4AFA}" srcOrd="0" destOrd="0" presId="urn:microsoft.com/office/officeart/2008/layout/CircleAccentTimeline"/>
    <dgm:cxn modelId="{519681F5-6F4F-4858-A7EA-9173F07DF6AD}" type="presParOf" srcId="{91D0A3F5-9B24-48C3-8BEB-BB7B905305E0}" destId="{2346EC96-BC13-4169-AD46-93AA3068FDF9}" srcOrd="1" destOrd="0" presId="urn:microsoft.com/office/officeart/2008/layout/CircleAccentTimeline"/>
    <dgm:cxn modelId="{ACA2D0C5-339B-4FE9-BE76-3C9833EDD1C6}" type="presParOf" srcId="{91D0A3F5-9B24-48C3-8BEB-BB7B905305E0}" destId="{7CCC714D-552E-450E-9ECE-B891899240E2}" srcOrd="2" destOrd="0" presId="urn:microsoft.com/office/officeart/2008/layout/CircleAccentTimeline"/>
    <dgm:cxn modelId="{10D8CE0D-42EF-4D08-8493-874FBF32BFD7}" type="presParOf" srcId="{CD3A8C30-20F3-4B87-9167-BC61E96C4B62}" destId="{AA09C392-D203-48EB-B07B-5E4BF75D4DF3}" srcOrd="9" destOrd="0" presId="urn:microsoft.com/office/officeart/2008/layout/CircleAccentTimeline"/>
    <dgm:cxn modelId="{88DA3F66-FBB5-4E78-8C99-378EB64499CA}" type="presParOf" srcId="{CD3A8C30-20F3-4B87-9167-BC61E96C4B62}" destId="{0E2BDDEB-BBB0-4D96-9688-ADEF4BCA48DD}" srcOrd="10" destOrd="0" presId="urn:microsoft.com/office/officeart/2008/layout/CircleAccentTimeline"/>
    <dgm:cxn modelId="{9559C872-F382-4431-8294-56D5B28538A9}" type="presParOf" srcId="{CD3A8C30-20F3-4B87-9167-BC61E96C4B62}" destId="{A762A81C-02E3-41D3-AB50-2B26F97628A5}" srcOrd="11" destOrd="0" presId="urn:microsoft.com/office/officeart/2008/layout/CircleAccentTimeline"/>
    <dgm:cxn modelId="{FD7B5DEF-B080-4B4B-9F5B-E9AC5A685D7F}" type="presParOf" srcId="{A762A81C-02E3-41D3-AB50-2B26F97628A5}" destId="{B2B60500-CABA-496E-8683-05ECD9287FCB}" srcOrd="0" destOrd="0" presId="urn:microsoft.com/office/officeart/2008/layout/CircleAccentTimeline"/>
    <dgm:cxn modelId="{AE6231FC-A178-4C17-974E-6529627B50C5}" type="presParOf" srcId="{A762A81C-02E3-41D3-AB50-2B26F97628A5}" destId="{A2CF174B-CB36-410E-B818-99DA286B5F9A}" srcOrd="1" destOrd="0" presId="urn:microsoft.com/office/officeart/2008/layout/CircleAccentTimeline"/>
    <dgm:cxn modelId="{BD5BC33C-F539-472B-9003-BBD4438C7CBC}" type="presParOf" srcId="{A762A81C-02E3-41D3-AB50-2B26F97628A5}" destId="{FBF3B87B-C808-407A-B2B5-E485A49362D0}" srcOrd="2" destOrd="0" presId="urn:microsoft.com/office/officeart/2008/layout/CircleAccentTimeline"/>
    <dgm:cxn modelId="{61B30C86-A308-4605-AC1F-8CC34B9E7559}" type="presParOf" srcId="{CD3A8C30-20F3-4B87-9167-BC61E96C4B62}" destId="{5CB2F2BD-F98E-4D40-AF76-7B7F0774DF37}" srcOrd="12" destOrd="0" presId="urn:microsoft.com/office/officeart/2008/layout/CircleAccentTimeline"/>
    <dgm:cxn modelId="{EB3F9827-D24C-424A-93FE-C0AC618DD2B8}" type="presParOf" srcId="{CD3A8C30-20F3-4B87-9167-BC61E96C4B62}" destId="{ED4EFFC5-8E37-4B08-B2F6-92CC297593DA}" srcOrd="13" destOrd="0" presId="urn:microsoft.com/office/officeart/2008/layout/CircleAccentTimeline"/>
    <dgm:cxn modelId="{D6CC43B2-9AE4-4754-8A9C-945C2C5925E0}" type="presParOf" srcId="{CD3A8C30-20F3-4B87-9167-BC61E96C4B62}" destId="{1C5F079C-0D79-4467-AD26-9435DEAAB8FF}" srcOrd="14" destOrd="0" presId="urn:microsoft.com/office/officeart/2008/layout/CircleAccentTimeline"/>
    <dgm:cxn modelId="{6DDB3DED-F763-4778-80C8-FA6752BF7C47}" type="presParOf" srcId="{CD3A8C30-20F3-4B87-9167-BC61E96C4B62}" destId="{5DAAFF7E-09AD-4CE6-AB10-95FAB35185A5}" srcOrd="15" destOrd="0" presId="urn:microsoft.com/office/officeart/2008/layout/CircleAccentTimeline"/>
    <dgm:cxn modelId="{8F65CDA2-3179-4772-A90E-8FEDA7047E6A}" type="presParOf" srcId="{5DAAFF7E-09AD-4CE6-AB10-95FAB35185A5}" destId="{BF3C2713-230A-48DA-92C6-E808F5E2DEAB}" srcOrd="0" destOrd="0" presId="urn:microsoft.com/office/officeart/2008/layout/CircleAccentTimeline"/>
    <dgm:cxn modelId="{E8EF29BC-E2A0-472B-99B7-686C44F270CF}" type="presParOf" srcId="{5DAAFF7E-09AD-4CE6-AB10-95FAB35185A5}" destId="{A5A07897-32F4-4350-83BD-D052A12135CA}" srcOrd="1" destOrd="0" presId="urn:microsoft.com/office/officeart/2008/layout/CircleAccentTimeline"/>
    <dgm:cxn modelId="{DFADF944-D56C-40C9-B254-F7326C4AAABC}" type="presParOf" srcId="{5DAAFF7E-09AD-4CE6-AB10-95FAB35185A5}" destId="{00EBDFA3-2567-4475-8CD1-F8217EE8A47A}" srcOrd="2" destOrd="0" presId="urn:microsoft.com/office/officeart/2008/layout/CircleAccentTimeline"/>
    <dgm:cxn modelId="{53877D9F-8BF1-469E-B93F-EC24AAACF0DA}" type="presParOf" srcId="{CD3A8C30-20F3-4B87-9167-BC61E96C4B62}" destId="{36E67677-5F98-4C40-B2BD-B38F0761D9BB}" srcOrd="16" destOrd="0" presId="urn:microsoft.com/office/officeart/2008/layout/CircleAccentTimeline"/>
    <dgm:cxn modelId="{F9231EBB-5C9E-4972-9565-EAC7A26520F0}" type="presParOf" srcId="{CD3A8C30-20F3-4B87-9167-BC61E96C4B62}" destId="{F8E2EEE3-9343-4D1F-B955-ABD9FB566898}" srcOrd="17" destOrd="0" presId="urn:microsoft.com/office/officeart/2008/layout/CircleAccentTimeline"/>
    <dgm:cxn modelId="{A03C9D00-5E02-4780-A208-039BB01FAC57}" type="presParOf" srcId="{CD3A8C30-20F3-4B87-9167-BC61E96C4B62}" destId="{2113458A-7D89-46B1-B08F-12F7949A77C3}" srcOrd="18" destOrd="0" presId="urn:microsoft.com/office/officeart/2008/layout/CircleAccentTimeline"/>
    <dgm:cxn modelId="{3F47DC2A-2603-4F0E-98D1-43DF55800114}" type="presParOf" srcId="{CD3A8C30-20F3-4B87-9167-BC61E96C4B62}" destId="{51CFFFD1-1A3B-42E2-93FE-57E0E1DAB006}" srcOrd="19" destOrd="0" presId="urn:microsoft.com/office/officeart/2008/layout/CircleAccentTimeline"/>
    <dgm:cxn modelId="{596C4097-F8C0-4DE3-8444-0863CB453550}" type="presParOf" srcId="{51CFFFD1-1A3B-42E2-93FE-57E0E1DAB006}" destId="{C03129E0-3798-4106-BBDD-A2EEC2647061}" srcOrd="0" destOrd="0" presId="urn:microsoft.com/office/officeart/2008/layout/CircleAccentTimeline"/>
    <dgm:cxn modelId="{2CF55E82-A818-4180-AF4E-35D9F3EBA4FF}" type="presParOf" srcId="{51CFFFD1-1A3B-42E2-93FE-57E0E1DAB006}" destId="{D5724552-FAE2-4605-80C9-A76CC4057239}" srcOrd="1" destOrd="0" presId="urn:microsoft.com/office/officeart/2008/layout/CircleAccentTimeline"/>
    <dgm:cxn modelId="{0FEFCE94-137A-4E18-B38C-266E2E947B41}" type="presParOf" srcId="{51CFFFD1-1A3B-42E2-93FE-57E0E1DAB006}" destId="{0D69734E-BA56-445D-BCAB-D0AE28335590}" srcOrd="2" destOrd="0" presId="urn:microsoft.com/office/officeart/2008/layout/CircleAccentTimeline"/>
    <dgm:cxn modelId="{20351301-6D95-45AA-86B1-D05427BEF6FF}" type="presParOf" srcId="{CD3A8C30-20F3-4B87-9167-BC61E96C4B62}" destId="{D630F27C-462A-411B-8283-5DBFCD97BA6E}" srcOrd="20" destOrd="0" presId="urn:microsoft.com/office/officeart/2008/layout/CircleAccentTimeline"/>
    <dgm:cxn modelId="{CC61E030-4904-46A2-AF4D-FEC3EA7E5671}" type="presParOf" srcId="{CD3A8C30-20F3-4B87-9167-BC61E96C4B62}" destId="{3BD88C66-95B7-4573-BCB2-4C4B89B3FC87}" srcOrd="21" destOrd="0" presId="urn:microsoft.com/office/officeart/2008/layout/CircleAccentTimeline"/>
    <dgm:cxn modelId="{E2A6EEC4-1BD0-4717-BB7F-11CBA1E2CC16}" type="presParOf" srcId="{CD3A8C30-20F3-4B87-9167-BC61E96C4B62}" destId="{8FAFFACF-1275-4986-B5FE-C0FFF8819A15}" srcOrd="22" destOrd="0" presId="urn:microsoft.com/office/officeart/2008/layout/CircleAccentTimeline"/>
    <dgm:cxn modelId="{0778C161-E42E-4EDE-BD13-5D47CA8DEEC3}" type="presParOf" srcId="{8FAFFACF-1275-4986-B5FE-C0FFF8819A15}" destId="{978D5764-1298-45BD-9C9D-59711FAA8D42}" srcOrd="0" destOrd="0" presId="urn:microsoft.com/office/officeart/2008/layout/CircleAccentTimeline"/>
    <dgm:cxn modelId="{6DCCE41C-8CE3-46A9-B138-ECE817A5F266}" type="presParOf" srcId="{8FAFFACF-1275-4986-B5FE-C0FFF8819A15}" destId="{B19F40A5-917B-4BFA-B81A-859A3A961581}" srcOrd="1" destOrd="0" presId="urn:microsoft.com/office/officeart/2008/layout/CircleAccentTimeline"/>
    <dgm:cxn modelId="{0B89A58A-6C90-4230-979B-DBBD96A8D524}" type="presParOf" srcId="{8FAFFACF-1275-4986-B5FE-C0FFF8819A15}" destId="{082002FB-8238-4D06-8AF3-857C5071AF8E}" srcOrd="2" destOrd="0" presId="urn:microsoft.com/office/officeart/2008/layout/CircleAccentTimeline"/>
    <dgm:cxn modelId="{F3119882-195C-4CF3-8E3B-A755BA988BB6}" type="presParOf" srcId="{CD3A8C30-20F3-4B87-9167-BC61E96C4B62}" destId="{0FF3596B-7040-4D29-9020-DA81746FF5C5}" srcOrd="23" destOrd="0" presId="urn:microsoft.com/office/officeart/2008/layout/CircleAccentTimeline"/>
    <dgm:cxn modelId="{FC27A41E-080A-415D-93F8-AC9582A6368F}" type="presParOf" srcId="{CD3A8C30-20F3-4B87-9167-BC61E96C4B62}" destId="{19E5F317-FDA5-40FF-BBBB-138DA4616ED3}" srcOrd="24" destOrd="0" presId="urn:microsoft.com/office/officeart/2008/layout/CircleAccentTimeline"/>
    <dgm:cxn modelId="{756FF58A-C4AE-4218-A349-AA2E47D843C7}" type="presParOf" srcId="{CD3A8C30-20F3-4B87-9167-BC61E96C4B62}" destId="{4A816926-27EA-44E3-9973-51A3C1CED1E2}" srcOrd="25" destOrd="0" presId="urn:microsoft.com/office/officeart/2008/layout/CircleAccentTimeline"/>
    <dgm:cxn modelId="{0C0491F2-8344-4CAB-9242-A82B1CBBA9AD}" type="presParOf" srcId="{CD3A8C30-20F3-4B87-9167-BC61E96C4B62}" destId="{3C12EB7B-5E17-4223-ADF9-8E8644EF36A2}" srcOrd="26" destOrd="0" presId="urn:microsoft.com/office/officeart/2008/layout/CircleAccentTimeline"/>
    <dgm:cxn modelId="{D3DA7895-8D6A-42DD-ABFD-8A38FBB7ECDA}" type="presParOf" srcId="{3C12EB7B-5E17-4223-ADF9-8E8644EF36A2}" destId="{C2B0AB81-0706-4DEF-902B-FC43C57707E4}" srcOrd="0" destOrd="0" presId="urn:microsoft.com/office/officeart/2008/layout/CircleAccentTimeline"/>
    <dgm:cxn modelId="{F920E4AB-CABA-45C8-84AE-5BCECE5232B2}" type="presParOf" srcId="{3C12EB7B-5E17-4223-ADF9-8E8644EF36A2}" destId="{7EDEC805-4F71-4381-9DA3-A7EC239394B2}" srcOrd="1" destOrd="0" presId="urn:microsoft.com/office/officeart/2008/layout/CircleAccentTimeline"/>
    <dgm:cxn modelId="{60603DA1-522B-47A1-AF57-E2A922E05E95}" type="presParOf" srcId="{3C12EB7B-5E17-4223-ADF9-8E8644EF36A2}" destId="{C4D847B3-344F-41B0-B9C0-C46029418AC0}" srcOrd="2" destOrd="0" presId="urn:microsoft.com/office/officeart/2008/layout/CircleAccentTimeline"/>
    <dgm:cxn modelId="{6D79333B-14D8-493D-96FC-24477C99BBC8}" type="presParOf" srcId="{CD3A8C30-20F3-4B87-9167-BC61E96C4B62}" destId="{720E1A53-BC09-4BD6-BB25-DCCCBA781DE4}" srcOrd="27" destOrd="0" presId="urn:microsoft.com/office/officeart/2008/layout/CircleAccentTimeline"/>
    <dgm:cxn modelId="{74D4986B-376E-40AE-A4B6-BD801CD0EADC}" type="presParOf" srcId="{CD3A8C30-20F3-4B87-9167-BC61E96C4B62}" destId="{22F1D022-FF26-43C5-A9A9-D670960BD5A4}" srcOrd="28" destOrd="0" presId="urn:microsoft.com/office/officeart/2008/layout/CircleAccentTimeline"/>
    <dgm:cxn modelId="{224B69CF-A3D2-46F2-A9B9-93126A2A7661}" type="presParOf" srcId="{CD3A8C30-20F3-4B87-9167-BC61E96C4B62}" destId="{8B8DBC1F-B17F-4FF3-9A8D-C26A83F6010B}" srcOrd="29" destOrd="0" presId="urn:microsoft.com/office/officeart/2008/layout/CircleAccentTimeline"/>
    <dgm:cxn modelId="{BFAADFC3-DEB2-4048-9502-A034028FAAB2}" type="presParOf" srcId="{CD3A8C30-20F3-4B87-9167-BC61E96C4B62}" destId="{79054BB5-0F30-4E7B-9F7D-855BD4C52A10}" srcOrd="30" destOrd="0" presId="urn:microsoft.com/office/officeart/2008/layout/CircleAccentTimeline"/>
    <dgm:cxn modelId="{49A99EF3-B88F-4BCE-9FD3-30C555E1F78E}" type="presParOf" srcId="{79054BB5-0F30-4E7B-9F7D-855BD4C52A10}" destId="{28E995A9-6BB4-4410-81C2-A25D1709A39C}" srcOrd="0" destOrd="0" presId="urn:microsoft.com/office/officeart/2008/layout/CircleAccentTimeline"/>
    <dgm:cxn modelId="{5C89DF44-BC1C-4C4C-A1C4-A7EFC491E966}" type="presParOf" srcId="{79054BB5-0F30-4E7B-9F7D-855BD4C52A10}" destId="{56E7FA17-741C-4F96-9BE5-E25853C4414C}" srcOrd="1" destOrd="0" presId="urn:microsoft.com/office/officeart/2008/layout/CircleAccentTimeline"/>
    <dgm:cxn modelId="{4C4B2F69-A523-43ED-83A2-84714A89119E}" type="presParOf" srcId="{79054BB5-0F30-4E7B-9F7D-855BD4C52A10}" destId="{29030AA9-C14D-43F2-9229-247BCA4E238C}" srcOrd="2" destOrd="0" presId="urn:microsoft.com/office/officeart/2008/layout/CircleAccentTimeline"/>
    <dgm:cxn modelId="{A3F8B29E-0340-46D0-A626-A5BE09775A62}" type="presParOf" srcId="{CD3A8C30-20F3-4B87-9167-BC61E96C4B62}" destId="{CC0BD4C3-8336-4886-888B-F9DC43A661BB}" srcOrd="31" destOrd="0" presId="urn:microsoft.com/office/officeart/2008/layout/CircleAccentTimeline"/>
    <dgm:cxn modelId="{AB7C25E1-D3CD-4E8F-B656-9DCF83DEE20E}" type="presParOf" srcId="{CD3A8C30-20F3-4B87-9167-BC61E96C4B62}" destId="{A69B16A0-D082-4F42-A774-E9563F05FD02}" srcOrd="32" destOrd="0" presId="urn:microsoft.com/office/officeart/2008/layout/CircleAccentTimeline"/>
    <dgm:cxn modelId="{AD48A02F-3C8A-4646-B929-3BE410B833AA}" type="presParOf" srcId="{CD3A8C30-20F3-4B87-9167-BC61E96C4B62}" destId="{DD42EDCD-6F6F-4152-B1B3-90C09FF824FC}" srcOrd="33" destOrd="0" presId="urn:microsoft.com/office/officeart/2008/layout/CircleAccentTimeline"/>
    <dgm:cxn modelId="{164C524A-A100-45CA-815E-8A19CED8DAC1}" type="presParOf" srcId="{DD42EDCD-6F6F-4152-B1B3-90C09FF824FC}" destId="{9EC8D053-B324-4686-9884-317A36BEC603}" srcOrd="0" destOrd="0" presId="urn:microsoft.com/office/officeart/2008/layout/CircleAccentTimeline"/>
    <dgm:cxn modelId="{00C4453E-9D3C-45EC-B909-148255C558B5}" type="presParOf" srcId="{DD42EDCD-6F6F-4152-B1B3-90C09FF824FC}" destId="{6729F416-89CD-4867-A377-992744D85E6B}" srcOrd="1" destOrd="0" presId="urn:microsoft.com/office/officeart/2008/layout/CircleAccentTimeline"/>
    <dgm:cxn modelId="{728396C5-5880-4703-A282-4A88D2E0C665}" type="presParOf" srcId="{DD42EDCD-6F6F-4152-B1B3-90C09FF824FC}" destId="{24094391-6D74-4373-A9CD-C9ACE970067B}" srcOrd="2" destOrd="0" presId="urn:microsoft.com/office/officeart/2008/layout/CircleAccentTimeline"/>
    <dgm:cxn modelId="{1ACE7FF6-9AA4-4FDA-BE7D-6E5BEA84F4A5}" type="presParOf" srcId="{CD3A8C30-20F3-4B87-9167-BC61E96C4B62}" destId="{AC6F5AC8-852A-4D5D-AF40-E168A8EE621B}" srcOrd="34" destOrd="0" presId="urn:microsoft.com/office/officeart/2008/layout/CircleAccentTimeline"/>
    <dgm:cxn modelId="{D8206B09-B0A5-47C1-B5D7-BF9BFEA5F3D8}" type="presParOf" srcId="{CD3A8C30-20F3-4B87-9167-BC61E96C4B62}" destId="{9781E3FA-2A45-42A1-987D-0301135D93E7}" srcOrd="35"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06651-AB7D-4A1F-B049-121174299FAF}">
      <dsp:nvSpPr>
        <dsp:cNvPr id="0" name=""/>
        <dsp:cNvSpPr/>
      </dsp:nvSpPr>
      <dsp:spPr>
        <a:xfrm>
          <a:off x="4486" y="1787400"/>
          <a:ext cx="1265840" cy="1265840"/>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5BE9A-A960-49BF-8893-B3580D66BFD6}">
      <dsp:nvSpPr>
        <dsp:cNvPr id="0" name=""/>
        <dsp:cNvSpPr/>
      </dsp:nvSpPr>
      <dsp:spPr>
        <a:xfrm rot="17700000">
          <a:off x="450511" y="755482"/>
          <a:ext cx="1573580" cy="7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0" bIns="0" numCol="1" spcCol="1270" anchor="ctr" anchorCtr="0">
          <a:noAutofit/>
        </a:bodyPr>
        <a:lstStyle/>
        <a:p>
          <a:pPr marL="0" lvl="0" indent="0" algn="l" defTabSz="533400">
            <a:lnSpc>
              <a:spcPct val="90000"/>
            </a:lnSpc>
            <a:spcBef>
              <a:spcPct val="0"/>
            </a:spcBef>
            <a:spcAft>
              <a:spcPct val="35000"/>
            </a:spcAft>
            <a:buNone/>
          </a:pPr>
          <a:r>
            <a:rPr lang="es-ES" sz="1200" b="1" kern="1200" dirty="0">
              <a:solidFill>
                <a:srgbClr val="FF0000"/>
              </a:solidFill>
            </a:rPr>
            <a:t>1953 </a:t>
          </a:r>
          <a:r>
            <a:rPr lang="es-ES" sz="1200" b="1" kern="1200" dirty="0"/>
            <a:t>– Descubrimiento de la Estructura del ADN </a:t>
          </a:r>
        </a:p>
      </dsp:txBody>
      <dsp:txXfrm>
        <a:off x="450511" y="755482"/>
        <a:ext cx="1573580" cy="758344"/>
      </dsp:txXfrm>
    </dsp:sp>
    <dsp:sp modelId="{D935A48C-3E87-4EE3-AA81-711C3C7066CE}">
      <dsp:nvSpPr>
        <dsp:cNvPr id="0" name=""/>
        <dsp:cNvSpPr/>
      </dsp:nvSpPr>
      <dsp:spPr>
        <a:xfrm>
          <a:off x="1365674" y="2091795"/>
          <a:ext cx="657051" cy="657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3FC527-75DB-4005-8C08-7EB4EB282A7B}">
      <dsp:nvSpPr>
        <dsp:cNvPr id="0" name=""/>
        <dsp:cNvSpPr/>
      </dsp:nvSpPr>
      <dsp:spPr>
        <a:xfrm rot="17700000">
          <a:off x="587486" y="3006306"/>
          <a:ext cx="1361220" cy="65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s-ES" sz="1200" b="1" i="0" kern="1200" dirty="0">
              <a:solidFill>
                <a:srgbClr val="FF0000"/>
              </a:solidFill>
            </a:rPr>
            <a:t>1960 </a:t>
          </a:r>
          <a:r>
            <a:rPr lang="es-ES" sz="1200" kern="1200" dirty="0"/>
            <a:t>–</a:t>
          </a:r>
          <a:r>
            <a:rPr lang="es-ES" sz="1200" b="0" i="0" kern="1200" dirty="0"/>
            <a:t> Descubrimiento de la Replicación del ADN</a:t>
          </a:r>
          <a:endParaRPr lang="es-ES" sz="1200" b="0" kern="1200" dirty="0"/>
        </a:p>
      </dsp:txBody>
      <dsp:txXfrm>
        <a:off x="587486" y="3006306"/>
        <a:ext cx="1361220" cy="656329"/>
      </dsp:txXfrm>
    </dsp:sp>
    <dsp:sp modelId="{322FE212-EC9D-4B16-AD00-07F4DCD539BD}">
      <dsp:nvSpPr>
        <dsp:cNvPr id="0" name=""/>
        <dsp:cNvSpPr/>
      </dsp:nvSpPr>
      <dsp:spPr>
        <a:xfrm rot="17700000">
          <a:off x="1439691" y="1178005"/>
          <a:ext cx="1361220" cy="656329"/>
        </a:xfrm>
        <a:prstGeom prst="rect">
          <a:avLst/>
        </a:prstGeom>
        <a:noFill/>
        <a:ln>
          <a:noFill/>
        </a:ln>
        <a:effectLst/>
      </dsp:spPr>
      <dsp:style>
        <a:lnRef idx="0">
          <a:scrgbClr r="0" g="0" b="0"/>
        </a:lnRef>
        <a:fillRef idx="0">
          <a:scrgbClr r="0" g="0" b="0"/>
        </a:fillRef>
        <a:effectRef idx="0">
          <a:scrgbClr r="0" g="0" b="0"/>
        </a:effectRef>
        <a:fontRef idx="minor"/>
      </dsp:style>
    </dsp:sp>
    <dsp:sp modelId="{C11BD380-C697-4E93-912A-20B9BAFE4AFA}">
      <dsp:nvSpPr>
        <dsp:cNvPr id="0" name=""/>
        <dsp:cNvSpPr/>
      </dsp:nvSpPr>
      <dsp:spPr>
        <a:xfrm>
          <a:off x="2117971" y="2091795"/>
          <a:ext cx="657051" cy="657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46EC96-BC13-4169-AD46-93AA3068FDF9}">
      <dsp:nvSpPr>
        <dsp:cNvPr id="0" name=""/>
        <dsp:cNvSpPr/>
      </dsp:nvSpPr>
      <dsp:spPr>
        <a:xfrm rot="17700000">
          <a:off x="1339784" y="3006306"/>
          <a:ext cx="1361220" cy="65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s-ES" sz="1200" b="1" kern="1200" dirty="0">
              <a:solidFill>
                <a:srgbClr val="FF0000"/>
              </a:solidFill>
            </a:rPr>
            <a:t>1961</a:t>
          </a:r>
          <a:r>
            <a:rPr lang="es-ES" sz="1200" kern="1200" dirty="0"/>
            <a:t> – Desciframiento del Código Genético</a:t>
          </a:r>
        </a:p>
      </dsp:txBody>
      <dsp:txXfrm>
        <a:off x="1339784" y="3006306"/>
        <a:ext cx="1361220" cy="656329"/>
      </dsp:txXfrm>
    </dsp:sp>
    <dsp:sp modelId="{7CCC714D-552E-450E-9ECE-B891899240E2}">
      <dsp:nvSpPr>
        <dsp:cNvPr id="0" name=""/>
        <dsp:cNvSpPr/>
      </dsp:nvSpPr>
      <dsp:spPr>
        <a:xfrm rot="17700000">
          <a:off x="2191989" y="1178005"/>
          <a:ext cx="1361220" cy="656329"/>
        </a:xfrm>
        <a:prstGeom prst="rect">
          <a:avLst/>
        </a:prstGeom>
        <a:noFill/>
        <a:ln>
          <a:noFill/>
        </a:ln>
        <a:effectLst/>
      </dsp:spPr>
      <dsp:style>
        <a:lnRef idx="0">
          <a:scrgbClr r="0" g="0" b="0"/>
        </a:lnRef>
        <a:fillRef idx="0">
          <a:scrgbClr r="0" g="0" b="0"/>
        </a:fillRef>
        <a:effectRef idx="0">
          <a:scrgbClr r="0" g="0" b="0"/>
        </a:effectRef>
        <a:fontRef idx="minor"/>
      </dsp:style>
    </dsp:sp>
    <dsp:sp modelId="{B2B60500-CABA-496E-8683-05ECD9287FCB}">
      <dsp:nvSpPr>
        <dsp:cNvPr id="0" name=""/>
        <dsp:cNvSpPr/>
      </dsp:nvSpPr>
      <dsp:spPr>
        <a:xfrm>
          <a:off x="2870370" y="1787400"/>
          <a:ext cx="1265840" cy="1265840"/>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F174B-CB36-410E-B818-99DA286B5F9A}">
      <dsp:nvSpPr>
        <dsp:cNvPr id="0" name=""/>
        <dsp:cNvSpPr/>
      </dsp:nvSpPr>
      <dsp:spPr>
        <a:xfrm rot="17700000">
          <a:off x="3316395" y="755482"/>
          <a:ext cx="1573580" cy="7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0" bIns="0" numCol="1" spcCol="1270" anchor="ctr" anchorCtr="0">
          <a:noAutofit/>
        </a:bodyPr>
        <a:lstStyle/>
        <a:p>
          <a:pPr marL="0" lvl="0" indent="0" algn="l" defTabSz="533400">
            <a:lnSpc>
              <a:spcPct val="90000"/>
            </a:lnSpc>
            <a:spcBef>
              <a:spcPct val="0"/>
            </a:spcBef>
            <a:spcAft>
              <a:spcPct val="35000"/>
            </a:spcAft>
            <a:buNone/>
          </a:pPr>
          <a:r>
            <a:rPr lang="es-ES" sz="1200" b="1" i="0" kern="1200" dirty="0">
              <a:solidFill>
                <a:srgbClr val="FF0000"/>
              </a:solidFill>
            </a:rPr>
            <a:t>1970</a:t>
          </a:r>
          <a:r>
            <a:rPr lang="es-ES" sz="1200" b="1" i="0" kern="1200" dirty="0"/>
            <a:t> </a:t>
          </a:r>
          <a:r>
            <a:rPr lang="es-ES" sz="1200" b="1" kern="1200" dirty="0"/>
            <a:t>–</a:t>
          </a:r>
          <a:r>
            <a:rPr lang="es-ES" sz="1200" b="1" i="0" kern="1200" dirty="0"/>
            <a:t> Tecnología de Secuenciación del ADN</a:t>
          </a:r>
          <a:endParaRPr lang="es-ES" sz="1200" b="1" kern="1200" dirty="0"/>
        </a:p>
      </dsp:txBody>
      <dsp:txXfrm>
        <a:off x="3316395" y="755482"/>
        <a:ext cx="1573580" cy="758344"/>
      </dsp:txXfrm>
    </dsp:sp>
    <dsp:sp modelId="{BF3C2713-230A-48DA-92C6-E808F5E2DEAB}">
      <dsp:nvSpPr>
        <dsp:cNvPr id="0" name=""/>
        <dsp:cNvSpPr/>
      </dsp:nvSpPr>
      <dsp:spPr>
        <a:xfrm>
          <a:off x="4231558" y="2091795"/>
          <a:ext cx="657051" cy="657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07897-32F4-4350-83BD-D052A12135CA}">
      <dsp:nvSpPr>
        <dsp:cNvPr id="0" name=""/>
        <dsp:cNvSpPr/>
      </dsp:nvSpPr>
      <dsp:spPr>
        <a:xfrm rot="17700000">
          <a:off x="3453371" y="3006306"/>
          <a:ext cx="1361220" cy="65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s-ES" sz="1200" b="1" i="0" kern="1200" dirty="0">
              <a:solidFill>
                <a:srgbClr val="FF0000"/>
              </a:solidFill>
            </a:rPr>
            <a:t>1983</a:t>
          </a:r>
          <a:r>
            <a:rPr lang="es-ES" sz="1200" b="0" i="0" kern="1200" dirty="0"/>
            <a:t> </a:t>
          </a:r>
          <a:r>
            <a:rPr lang="es-ES" sz="1200" b="0" kern="1200" dirty="0"/>
            <a:t>–</a:t>
          </a:r>
          <a:r>
            <a:rPr lang="es-ES" sz="1200" b="0" i="0" kern="1200" dirty="0"/>
            <a:t> Descubrimiento de los Telómeros</a:t>
          </a:r>
          <a:endParaRPr lang="es-ES" sz="1200" b="0" kern="1200" dirty="0"/>
        </a:p>
      </dsp:txBody>
      <dsp:txXfrm>
        <a:off x="3453371" y="3006306"/>
        <a:ext cx="1361220" cy="656329"/>
      </dsp:txXfrm>
    </dsp:sp>
    <dsp:sp modelId="{00EBDFA3-2567-4475-8CD1-F8217EE8A47A}">
      <dsp:nvSpPr>
        <dsp:cNvPr id="0" name=""/>
        <dsp:cNvSpPr/>
      </dsp:nvSpPr>
      <dsp:spPr>
        <a:xfrm rot="17700000">
          <a:off x="4305576" y="1178005"/>
          <a:ext cx="1361220" cy="656329"/>
        </a:xfrm>
        <a:prstGeom prst="rect">
          <a:avLst/>
        </a:prstGeom>
        <a:noFill/>
        <a:ln>
          <a:noFill/>
        </a:ln>
        <a:effectLst/>
      </dsp:spPr>
      <dsp:style>
        <a:lnRef idx="0">
          <a:scrgbClr r="0" g="0" b="0"/>
        </a:lnRef>
        <a:fillRef idx="0">
          <a:scrgbClr r="0" g="0" b="0"/>
        </a:fillRef>
        <a:effectRef idx="0">
          <a:scrgbClr r="0" g="0" b="0"/>
        </a:effectRef>
        <a:fontRef idx="minor"/>
      </dsp:style>
    </dsp:sp>
    <dsp:sp modelId="{C03129E0-3798-4106-BBDD-A2EEC2647061}">
      <dsp:nvSpPr>
        <dsp:cNvPr id="0" name=""/>
        <dsp:cNvSpPr/>
      </dsp:nvSpPr>
      <dsp:spPr>
        <a:xfrm>
          <a:off x="4983856" y="2091795"/>
          <a:ext cx="657051" cy="657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24552-FAE2-4605-80C9-A76CC4057239}">
      <dsp:nvSpPr>
        <dsp:cNvPr id="0" name=""/>
        <dsp:cNvSpPr/>
      </dsp:nvSpPr>
      <dsp:spPr>
        <a:xfrm rot="17700000">
          <a:off x="4205669" y="3006306"/>
          <a:ext cx="1361220" cy="65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s-ES" sz="1200" b="1" i="0" kern="1200" dirty="0">
              <a:solidFill>
                <a:srgbClr val="FF0000"/>
              </a:solidFill>
            </a:rPr>
            <a:t>1990</a:t>
          </a:r>
          <a:r>
            <a:rPr lang="es-ES" sz="1200" b="0" i="0" kern="1200" dirty="0"/>
            <a:t> </a:t>
          </a:r>
          <a:r>
            <a:rPr lang="es-ES" sz="1200" b="0" kern="1200" dirty="0"/>
            <a:t>–</a:t>
          </a:r>
          <a:r>
            <a:rPr lang="es-ES" sz="1200" b="0" i="0" kern="1200" dirty="0"/>
            <a:t> Proyecto del Genoma Humano</a:t>
          </a:r>
          <a:endParaRPr lang="es-ES" sz="1200" b="0" kern="1200" dirty="0"/>
        </a:p>
      </dsp:txBody>
      <dsp:txXfrm>
        <a:off x="4205669" y="3006306"/>
        <a:ext cx="1361220" cy="656329"/>
      </dsp:txXfrm>
    </dsp:sp>
    <dsp:sp modelId="{0D69734E-BA56-445D-BCAB-D0AE28335590}">
      <dsp:nvSpPr>
        <dsp:cNvPr id="0" name=""/>
        <dsp:cNvSpPr/>
      </dsp:nvSpPr>
      <dsp:spPr>
        <a:xfrm rot="17700000">
          <a:off x="5057874" y="1178005"/>
          <a:ext cx="1361220" cy="656329"/>
        </a:xfrm>
        <a:prstGeom prst="rect">
          <a:avLst/>
        </a:prstGeom>
        <a:noFill/>
        <a:ln>
          <a:noFill/>
        </a:ln>
        <a:effectLst/>
      </dsp:spPr>
      <dsp:style>
        <a:lnRef idx="0">
          <a:scrgbClr r="0" g="0" b="0"/>
        </a:lnRef>
        <a:fillRef idx="0">
          <a:scrgbClr r="0" g="0" b="0"/>
        </a:fillRef>
        <a:effectRef idx="0">
          <a:scrgbClr r="0" g="0" b="0"/>
        </a:effectRef>
        <a:fontRef idx="minor"/>
      </dsp:style>
    </dsp:sp>
    <dsp:sp modelId="{978D5764-1298-45BD-9C9D-59711FAA8D42}">
      <dsp:nvSpPr>
        <dsp:cNvPr id="0" name=""/>
        <dsp:cNvSpPr/>
      </dsp:nvSpPr>
      <dsp:spPr>
        <a:xfrm>
          <a:off x="5736255" y="1787400"/>
          <a:ext cx="1265840" cy="1265840"/>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9F40A5-917B-4BFA-B81A-859A3A961581}">
      <dsp:nvSpPr>
        <dsp:cNvPr id="0" name=""/>
        <dsp:cNvSpPr/>
      </dsp:nvSpPr>
      <dsp:spPr>
        <a:xfrm rot="17700000">
          <a:off x="6182280" y="755482"/>
          <a:ext cx="1573580" cy="7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0" bIns="0" numCol="1" spcCol="1270" anchor="ctr" anchorCtr="0">
          <a:noAutofit/>
        </a:bodyPr>
        <a:lstStyle/>
        <a:p>
          <a:pPr marL="0" lvl="0" indent="0" algn="l" defTabSz="533400">
            <a:lnSpc>
              <a:spcPct val="90000"/>
            </a:lnSpc>
            <a:spcBef>
              <a:spcPct val="0"/>
            </a:spcBef>
            <a:spcAft>
              <a:spcPct val="35000"/>
            </a:spcAft>
            <a:buNone/>
          </a:pPr>
          <a:r>
            <a:rPr lang="es-ES" sz="1200" b="1" i="0" kern="1200" dirty="0">
              <a:solidFill>
                <a:srgbClr val="FF0000"/>
              </a:solidFill>
            </a:rPr>
            <a:t>2001</a:t>
          </a:r>
          <a:r>
            <a:rPr lang="es-ES" sz="1200" b="1" i="0" kern="1200" dirty="0"/>
            <a:t> </a:t>
          </a:r>
          <a:r>
            <a:rPr lang="es-ES" sz="1200" b="1" kern="1200" dirty="0"/>
            <a:t>–</a:t>
          </a:r>
          <a:r>
            <a:rPr lang="es-ES" sz="1200" b="1" i="0" kern="1200" dirty="0"/>
            <a:t> Anuncio de la Secuencia del Genoma Humano</a:t>
          </a:r>
          <a:endParaRPr lang="es-ES" sz="1200" b="1" kern="1200" dirty="0"/>
        </a:p>
      </dsp:txBody>
      <dsp:txXfrm>
        <a:off x="6182280" y="755482"/>
        <a:ext cx="1573580" cy="758344"/>
      </dsp:txXfrm>
    </dsp:sp>
    <dsp:sp modelId="{C2B0AB81-0706-4DEF-902B-FC43C57707E4}">
      <dsp:nvSpPr>
        <dsp:cNvPr id="0" name=""/>
        <dsp:cNvSpPr/>
      </dsp:nvSpPr>
      <dsp:spPr>
        <a:xfrm>
          <a:off x="7097443" y="2091795"/>
          <a:ext cx="657051" cy="657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DEC805-4F71-4381-9DA3-A7EC239394B2}">
      <dsp:nvSpPr>
        <dsp:cNvPr id="0" name=""/>
        <dsp:cNvSpPr/>
      </dsp:nvSpPr>
      <dsp:spPr>
        <a:xfrm rot="17700000">
          <a:off x="6319256" y="3006306"/>
          <a:ext cx="1361220" cy="65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s-ES" sz="1200" b="1" i="0" kern="1200" dirty="0">
              <a:solidFill>
                <a:srgbClr val="FF0000"/>
              </a:solidFill>
            </a:rPr>
            <a:t>2012</a:t>
          </a:r>
          <a:r>
            <a:rPr lang="es-ES" sz="1200" b="0" i="0" kern="1200" dirty="0"/>
            <a:t> </a:t>
          </a:r>
          <a:r>
            <a:rPr lang="es-ES" sz="1200" b="0" kern="1200" dirty="0"/>
            <a:t>–</a:t>
          </a:r>
          <a:r>
            <a:rPr lang="es-ES" sz="1200" b="0" i="0" kern="1200" dirty="0"/>
            <a:t> Secuenciación de ADN a Gran Escala</a:t>
          </a:r>
          <a:endParaRPr lang="es-ES" sz="1200" b="0" kern="1200" dirty="0"/>
        </a:p>
      </dsp:txBody>
      <dsp:txXfrm>
        <a:off x="6319256" y="3006306"/>
        <a:ext cx="1361220" cy="656329"/>
      </dsp:txXfrm>
    </dsp:sp>
    <dsp:sp modelId="{C4D847B3-344F-41B0-B9C0-C46029418AC0}">
      <dsp:nvSpPr>
        <dsp:cNvPr id="0" name=""/>
        <dsp:cNvSpPr/>
      </dsp:nvSpPr>
      <dsp:spPr>
        <a:xfrm rot="17700000">
          <a:off x="7171461" y="1178005"/>
          <a:ext cx="1361220" cy="656329"/>
        </a:xfrm>
        <a:prstGeom prst="rect">
          <a:avLst/>
        </a:prstGeom>
        <a:noFill/>
        <a:ln>
          <a:noFill/>
        </a:ln>
        <a:effectLst/>
      </dsp:spPr>
      <dsp:style>
        <a:lnRef idx="0">
          <a:scrgbClr r="0" g="0" b="0"/>
        </a:lnRef>
        <a:fillRef idx="0">
          <a:scrgbClr r="0" g="0" b="0"/>
        </a:fillRef>
        <a:effectRef idx="0">
          <a:scrgbClr r="0" g="0" b="0"/>
        </a:effectRef>
        <a:fontRef idx="minor"/>
      </dsp:style>
    </dsp:sp>
    <dsp:sp modelId="{28E995A9-6BB4-4410-81C2-A25D1709A39C}">
      <dsp:nvSpPr>
        <dsp:cNvPr id="0" name=""/>
        <dsp:cNvSpPr/>
      </dsp:nvSpPr>
      <dsp:spPr>
        <a:xfrm>
          <a:off x="7849741" y="2091795"/>
          <a:ext cx="657051" cy="6570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E7FA17-741C-4F96-9BE5-E25853C4414C}">
      <dsp:nvSpPr>
        <dsp:cNvPr id="0" name=""/>
        <dsp:cNvSpPr/>
      </dsp:nvSpPr>
      <dsp:spPr>
        <a:xfrm rot="17700000">
          <a:off x="7071553" y="3006306"/>
          <a:ext cx="1361220" cy="65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s-ES" sz="1200" b="1" i="0" kern="1200" dirty="0">
              <a:solidFill>
                <a:srgbClr val="FF0000"/>
              </a:solidFill>
            </a:rPr>
            <a:t>2019 </a:t>
          </a:r>
          <a:r>
            <a:rPr lang="es-ES" sz="1200" b="0" kern="1200" dirty="0"/>
            <a:t>–</a:t>
          </a:r>
          <a:r>
            <a:rPr lang="es-ES" sz="1200" b="0" i="0" kern="1200" dirty="0"/>
            <a:t> Ingeniería Genética Avanzada</a:t>
          </a:r>
          <a:endParaRPr lang="es-ES" sz="1200" b="0" kern="1200" dirty="0"/>
        </a:p>
      </dsp:txBody>
      <dsp:txXfrm>
        <a:off x="7071553" y="3006306"/>
        <a:ext cx="1361220" cy="656329"/>
      </dsp:txXfrm>
    </dsp:sp>
    <dsp:sp modelId="{29030AA9-C14D-43F2-9229-247BCA4E238C}">
      <dsp:nvSpPr>
        <dsp:cNvPr id="0" name=""/>
        <dsp:cNvSpPr/>
      </dsp:nvSpPr>
      <dsp:spPr>
        <a:xfrm rot="17700000">
          <a:off x="7923759" y="1178005"/>
          <a:ext cx="1361220" cy="656329"/>
        </a:xfrm>
        <a:prstGeom prst="rect">
          <a:avLst/>
        </a:prstGeom>
        <a:noFill/>
        <a:ln>
          <a:noFill/>
        </a:ln>
        <a:effectLst/>
      </dsp:spPr>
      <dsp:style>
        <a:lnRef idx="0">
          <a:scrgbClr r="0" g="0" b="0"/>
        </a:lnRef>
        <a:fillRef idx="0">
          <a:scrgbClr r="0" g="0" b="0"/>
        </a:fillRef>
        <a:effectRef idx="0">
          <a:scrgbClr r="0" g="0" b="0"/>
        </a:effectRef>
        <a:fontRef idx="minor"/>
      </dsp:style>
    </dsp:sp>
    <dsp:sp modelId="{9EC8D053-B324-4686-9884-317A36BEC603}">
      <dsp:nvSpPr>
        <dsp:cNvPr id="0" name=""/>
        <dsp:cNvSpPr/>
      </dsp:nvSpPr>
      <dsp:spPr>
        <a:xfrm>
          <a:off x="8602140" y="1787400"/>
          <a:ext cx="1265840" cy="1265840"/>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9F416-89CD-4867-A377-992744D85E6B}">
      <dsp:nvSpPr>
        <dsp:cNvPr id="0" name=""/>
        <dsp:cNvSpPr/>
      </dsp:nvSpPr>
      <dsp:spPr>
        <a:xfrm rot="17700000">
          <a:off x="9048165" y="755482"/>
          <a:ext cx="1573580" cy="7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0" bIns="0" numCol="1" spcCol="1270" anchor="ctr" anchorCtr="0">
          <a:noAutofit/>
        </a:bodyPr>
        <a:lstStyle/>
        <a:p>
          <a:pPr marL="0" lvl="0" indent="0" algn="l" defTabSz="533400">
            <a:lnSpc>
              <a:spcPct val="90000"/>
            </a:lnSpc>
            <a:spcBef>
              <a:spcPct val="0"/>
            </a:spcBef>
            <a:spcAft>
              <a:spcPct val="35000"/>
            </a:spcAft>
            <a:buNone/>
          </a:pPr>
          <a:r>
            <a:rPr lang="es-ES" sz="1200" b="1" kern="1200" dirty="0">
              <a:solidFill>
                <a:srgbClr val="FF0000"/>
              </a:solidFill>
            </a:rPr>
            <a:t>2020</a:t>
          </a:r>
          <a:r>
            <a:rPr lang="es-ES" sz="1200" b="1" kern="1200" dirty="0"/>
            <a:t> – Aplicación de CRISPR Cas. Tijeras genéticas</a:t>
          </a:r>
        </a:p>
      </dsp:txBody>
      <dsp:txXfrm>
        <a:off x="9048165" y="755482"/>
        <a:ext cx="1573580" cy="758344"/>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116CC-9659-4218-B093-C1C78B88EC66}" type="datetimeFigureOut">
              <a:rPr lang="es-ES" smtClean="0"/>
              <a:t>17/11/2023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DA391-5336-4529-9F51-41A5FA85F7E1}" type="slidenum">
              <a:rPr lang="es-ES" smtClean="0"/>
              <a:t>‹#›</a:t>
            </a:fld>
            <a:endParaRPr lang="es-ES"/>
          </a:p>
        </p:txBody>
      </p:sp>
    </p:spTree>
    <p:extLst>
      <p:ext uri="{BB962C8B-B14F-4D97-AF65-F5344CB8AC3E}">
        <p14:creationId xmlns:p14="http://schemas.microsoft.com/office/powerpoint/2010/main" val="363663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ECECF1"/>
                </a:solidFill>
                <a:effectLst/>
                <a:latin typeface="Söhne"/>
              </a:rPr>
              <a:t>Ciudad sumeria de Uruk. Tablilla de arcilla cuneiforme 3.500 a.C. </a:t>
            </a:r>
            <a:endParaRPr lang="es-ES" dirty="0"/>
          </a:p>
        </p:txBody>
      </p:sp>
      <p:sp>
        <p:nvSpPr>
          <p:cNvPr id="4" name="Slide Number Placeholder 3"/>
          <p:cNvSpPr>
            <a:spLocks noGrp="1"/>
          </p:cNvSpPr>
          <p:nvPr>
            <p:ph type="sldNum" sz="quarter" idx="5"/>
          </p:nvPr>
        </p:nvSpPr>
        <p:spPr/>
        <p:txBody>
          <a:bodyPr/>
          <a:lstStyle/>
          <a:p>
            <a:fld id="{477DA391-5336-4529-9F51-41A5FA85F7E1}" type="slidenum">
              <a:rPr lang="es-ES" smtClean="0"/>
              <a:t>5</a:t>
            </a:fld>
            <a:endParaRPr lang="es-ES"/>
          </a:p>
        </p:txBody>
      </p:sp>
    </p:spTree>
    <p:extLst>
      <p:ext uri="{BB962C8B-B14F-4D97-AF65-F5344CB8AC3E}">
        <p14:creationId xmlns:p14="http://schemas.microsoft.com/office/powerpoint/2010/main" val="182042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22DE-1094-E40C-42F5-1F687449D6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BC991C7F-B578-6170-2071-EE2B2516D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2A3E88A0-6950-7F6C-B615-CA815E7A3040}"/>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5" name="Footer Placeholder 4">
            <a:extLst>
              <a:ext uri="{FF2B5EF4-FFF2-40B4-BE49-F238E27FC236}">
                <a16:creationId xmlns:a16="http://schemas.microsoft.com/office/drawing/2014/main" id="{6D003285-7063-9831-6AFC-E9EDEB861FB3}"/>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736C079C-5C6D-C101-A1EF-A9E52CD50E3F}"/>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2150866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4E7C-CC79-4343-0E36-872F66907D22}"/>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29B212C5-D777-3BCB-AD69-98E47E868F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AEE392F5-CC47-E106-6DB3-08952909C966}"/>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5" name="Footer Placeholder 4">
            <a:extLst>
              <a:ext uri="{FF2B5EF4-FFF2-40B4-BE49-F238E27FC236}">
                <a16:creationId xmlns:a16="http://schemas.microsoft.com/office/drawing/2014/main" id="{ABC0F2B1-BF9D-7FB3-720D-F8E633612A41}"/>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733C2CB-2541-C56E-7D4E-27C130A19994}"/>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280102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BB676-0AD6-3D14-8137-617EA82159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3E3A3027-1BB7-138E-678E-F7A71F1B4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CFC95822-28B4-2C09-A358-583A9EBA9F3D}"/>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5" name="Footer Placeholder 4">
            <a:extLst>
              <a:ext uri="{FF2B5EF4-FFF2-40B4-BE49-F238E27FC236}">
                <a16:creationId xmlns:a16="http://schemas.microsoft.com/office/drawing/2014/main" id="{46ECE6A1-857F-1E1C-DAC9-AF73A30D4ECD}"/>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B897E2D-144B-B81C-EEE6-4EA974F7842A}"/>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289153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BB92-0CD1-D86B-91B5-31CFD28E783B}"/>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2BDDEC85-7D87-A939-F35A-DFD3EA10A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8D29EDC2-DC85-6C3C-1CF0-2192DEDB7A05}"/>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5" name="Footer Placeholder 4">
            <a:extLst>
              <a:ext uri="{FF2B5EF4-FFF2-40B4-BE49-F238E27FC236}">
                <a16:creationId xmlns:a16="http://schemas.microsoft.com/office/drawing/2014/main" id="{F43BC7F4-2095-2D67-0695-EC7CE396B7B7}"/>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2AF2E515-8611-9669-B2BC-F323DF8984F7}"/>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132005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4E87-A14F-51E8-0C54-0AE7CE0126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162757A0-DA48-5281-2A35-2557743EC4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33B75-0637-49E2-1197-B480168A44FE}"/>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5" name="Footer Placeholder 4">
            <a:extLst>
              <a:ext uri="{FF2B5EF4-FFF2-40B4-BE49-F238E27FC236}">
                <a16:creationId xmlns:a16="http://schemas.microsoft.com/office/drawing/2014/main" id="{23D966E1-A23A-6683-7D26-20858C0832DE}"/>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05099DA-CEA7-CAC4-AF77-D2D3AFF15CBB}"/>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65423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A0DD-F23C-D7F5-654E-64766E9E85B3}"/>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727B07B0-CAC9-1903-824D-03AFB94945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990A79BA-5297-08DC-DB90-D365B88DE9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C8B3AECA-6906-AE8C-B2E5-5FE2D4C5F1A2}"/>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6" name="Footer Placeholder 5">
            <a:extLst>
              <a:ext uri="{FF2B5EF4-FFF2-40B4-BE49-F238E27FC236}">
                <a16:creationId xmlns:a16="http://schemas.microsoft.com/office/drawing/2014/main" id="{3B6F633E-8315-7B9E-9B59-6680D6B553E8}"/>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255E121-33F0-8FFA-0CDF-15AA919B909D}"/>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96513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64AD-B773-C954-5E24-25FFF352894E}"/>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45B77CEE-3C40-45DB-830D-F502B7B11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751D8-A241-1728-B1E3-FECB55F640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A76CDE09-1E17-249A-9BD9-7230D4F99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D15EEA-083C-A11B-A162-2180721A05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6AF8812F-D624-6DB9-44C6-7A430463FC32}"/>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8" name="Footer Placeholder 7">
            <a:extLst>
              <a:ext uri="{FF2B5EF4-FFF2-40B4-BE49-F238E27FC236}">
                <a16:creationId xmlns:a16="http://schemas.microsoft.com/office/drawing/2014/main" id="{B5C7870D-28E1-FD56-45C0-AE27FC7A9CA3}"/>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BB9F4EDE-B88C-9F04-5B10-4D8683DC8E88}"/>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1324979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849A-BFDE-DDC6-8644-EADD000914EE}"/>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F8881132-DC61-A5C3-44BE-05654C1AC302}"/>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4" name="Footer Placeholder 3">
            <a:extLst>
              <a:ext uri="{FF2B5EF4-FFF2-40B4-BE49-F238E27FC236}">
                <a16:creationId xmlns:a16="http://schemas.microsoft.com/office/drawing/2014/main" id="{F0E26B4D-DF52-3419-98DE-2C514697232C}"/>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B065E02E-9368-F986-6746-DAC4008A6E07}"/>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336078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61CA0E-5FFF-71A5-E557-CEB9A7B8C59D}"/>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3" name="Footer Placeholder 2">
            <a:extLst>
              <a:ext uri="{FF2B5EF4-FFF2-40B4-BE49-F238E27FC236}">
                <a16:creationId xmlns:a16="http://schemas.microsoft.com/office/drawing/2014/main" id="{617D5838-9ADC-23A4-2E59-B21F3455B7C4}"/>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BBC39646-6BDD-8BFE-D373-272C452AE1D5}"/>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21064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50E0-6D71-D3F4-A907-31EEE68CA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8F92175D-53A6-5EA0-C868-66B334088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84FA55E0-ACEA-384F-5D9E-183A9071D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B5D03-95C3-D5EF-9724-B227AA6CF507}"/>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6" name="Footer Placeholder 5">
            <a:extLst>
              <a:ext uri="{FF2B5EF4-FFF2-40B4-BE49-F238E27FC236}">
                <a16:creationId xmlns:a16="http://schemas.microsoft.com/office/drawing/2014/main" id="{6EB18C9D-284B-4F37-E78D-99F13675E200}"/>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63C510E-B9FE-9A4E-8892-F3D1925A14DD}"/>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284141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9024-0BB1-25CD-EFDC-335E61D16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F616450A-7D8B-FBC0-7D66-7266A5597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C23BFE0A-90FB-F015-66E0-98FFD4C92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203D2-FF51-A683-ABE3-25AF2D61A4CD}"/>
              </a:ext>
            </a:extLst>
          </p:cNvPr>
          <p:cNvSpPr>
            <a:spLocks noGrp="1"/>
          </p:cNvSpPr>
          <p:nvPr>
            <p:ph type="dt" sz="half" idx="10"/>
          </p:nvPr>
        </p:nvSpPr>
        <p:spPr/>
        <p:txBody>
          <a:bodyPr/>
          <a:lstStyle/>
          <a:p>
            <a:fld id="{76B3406D-FF8A-4ED2-AC54-B09752F2D597}" type="datetimeFigureOut">
              <a:rPr lang="es-ES" smtClean="0"/>
              <a:t>17/11/2023</a:t>
            </a:fld>
            <a:endParaRPr lang="es-ES"/>
          </a:p>
        </p:txBody>
      </p:sp>
      <p:sp>
        <p:nvSpPr>
          <p:cNvPr id="6" name="Footer Placeholder 5">
            <a:extLst>
              <a:ext uri="{FF2B5EF4-FFF2-40B4-BE49-F238E27FC236}">
                <a16:creationId xmlns:a16="http://schemas.microsoft.com/office/drawing/2014/main" id="{E441A32A-E171-5CB2-C919-A003C4529638}"/>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7B4F0B3-95EC-1EC6-163A-BBA1F33B736F}"/>
              </a:ext>
            </a:extLst>
          </p:cNvPr>
          <p:cNvSpPr>
            <a:spLocks noGrp="1"/>
          </p:cNvSpPr>
          <p:nvPr>
            <p:ph type="sldNum" sz="quarter" idx="12"/>
          </p:nvPr>
        </p:nvSpPr>
        <p:spPr/>
        <p:txBody>
          <a:bodyPr/>
          <a:lstStyle/>
          <a:p>
            <a:fld id="{8DB95F2F-8C13-4467-A1A8-EB3DF0EA1BB4}" type="slidenum">
              <a:rPr lang="es-ES" smtClean="0"/>
              <a:t>‹#›</a:t>
            </a:fld>
            <a:endParaRPr lang="es-ES"/>
          </a:p>
        </p:txBody>
      </p:sp>
    </p:spTree>
    <p:extLst>
      <p:ext uri="{BB962C8B-B14F-4D97-AF65-F5344CB8AC3E}">
        <p14:creationId xmlns:p14="http://schemas.microsoft.com/office/powerpoint/2010/main" val="303668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BD33B-BD04-6C7D-51B0-6E1397D09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B44E72F5-D0F8-D2C4-249A-C20B854E22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7DAC3696-CAB2-A44B-3FB5-66D9C293E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3406D-FF8A-4ED2-AC54-B09752F2D597}" type="datetimeFigureOut">
              <a:rPr lang="es-ES" smtClean="0"/>
              <a:t>17/11/2023</a:t>
            </a:fld>
            <a:endParaRPr lang="es-ES"/>
          </a:p>
        </p:txBody>
      </p:sp>
      <p:sp>
        <p:nvSpPr>
          <p:cNvPr id="5" name="Footer Placeholder 4">
            <a:extLst>
              <a:ext uri="{FF2B5EF4-FFF2-40B4-BE49-F238E27FC236}">
                <a16:creationId xmlns:a16="http://schemas.microsoft.com/office/drawing/2014/main" id="{E66ECF5D-4514-2DD5-F924-DECD0F46A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AECEEAE5-E7D0-25E4-AA20-86946AA043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95F2F-8C13-4467-A1A8-EB3DF0EA1BB4}" type="slidenum">
              <a:rPr lang="es-ES" smtClean="0"/>
              <a:t>‹#›</a:t>
            </a:fld>
            <a:endParaRPr lang="es-ES"/>
          </a:p>
        </p:txBody>
      </p:sp>
    </p:spTree>
    <p:extLst>
      <p:ext uri="{BB962C8B-B14F-4D97-AF65-F5344CB8AC3E}">
        <p14:creationId xmlns:p14="http://schemas.microsoft.com/office/powerpoint/2010/main" val="3293096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hyperlink" Target="https://www.xataka.com/robotica-e-ia/connie-es-el-robot-recepcionista-con-la-inteligencia-artificial-de-ibm-watson" TargetMode="External"/><Relationship Id="rId7" Type="http://schemas.openxmlformats.org/officeDocument/2006/relationships/hyperlink" Target="https://www.xataka.com/otros/ibm-watson-respondera-a-casi-todas-tus-preguntas-estes-donde-estes" TargetMode="External"/><Relationship Id="rId2" Type="http://schemas.openxmlformats.org/officeDocument/2006/relationships/hyperlink" Target="https://www.xataka.com/inteligencia-artificial/wimbledon-recurre-a-ia-ibm-watson-para-seleccionar-momentos-clave-cada-partido" TargetMode="External"/><Relationship Id="rId1" Type="http://schemas.openxmlformats.org/officeDocument/2006/relationships/slideLayout" Target="../slideLayouts/slideLayout7.xml"/><Relationship Id="rId6" Type="http://schemas.openxmlformats.org/officeDocument/2006/relationships/hyperlink" Target="https://www.xataka.com/medicina-y-salud/watson-se-pone-la-bata-de-doctor-en-busca-del-factor-genetico-de-los-ataques-al-corazon" TargetMode="External"/><Relationship Id="rId5" Type="http://schemas.openxmlformats.org/officeDocument/2006/relationships/hyperlink" Target="https://www.xataka.com/investigacion/ibm-quiere-que-watson-tenga-un-nuevo-trabajo-predecir-fenomenos-naturales" TargetMode="External"/><Relationship Id="rId4" Type="http://schemas.openxmlformats.org/officeDocument/2006/relationships/hyperlink" Target="https://www.xataka.com/ordenadores/el-superordenador-watson-de-ibm-tiene-una-nueva-utilidad-descubrir-tu-personalidad-mirando-tus-perfiles-social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hyperlink" Target="https://fortune.com/2016/01/27/google-deepmind-chinese-g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xatakamovil.com/aplicaciones/chatgpt-predice-gordo-navidad-numero-se-agota-minutos" TargetMode="External"/><Relationship Id="rId7" Type="http://schemas.openxmlformats.org/officeDocument/2006/relationships/hyperlink" Target="https://emprendedores.es/gestion/primeras-victimas-laborales-chatgpt/" TargetMode="External"/><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cincodias.elpais.com/economia/2023-05-03/la-revolucion-de-la-inteligencia-artificial-y-chatgpt-en-el-empleo-uno-de-cada-cuatro-trabajos-estan-en-el-punto-de-mira.html" TargetMode="External"/><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cnnespanol.cnn.com/2023/03/29/chat-gpt-ia-podrian-afectar-300-millones-empleos-mundo-goldman-sachs-trax/" TargetMode="External"/><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s://www.cronista.com/espana/pc-movil/chatgpt-hace-una-fatidica-prediccion-sobre-el-futuro-de-espana-desempleo-e-inestabilidad-politica/" TargetMode="Externa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hyperlink" Target="https://www.elconfidencial.com/tecnologia/2023-03-27/open-ai-giro-posicion-cambio-empresa-privada_3598945/" TargetMode="External"/><Relationship Id="rId7" Type="http://schemas.openxmlformats.org/officeDocument/2006/relationships/hyperlink" Target="https://www.eleconomista.es/actualidad/noticias/12279109/05/23/la-demanda-de-habilidades-de-chatgpt-crece-mas-de-un-4000-a-nivel-mundial.html"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www.eleconomista.es/economia/noticias/12287390/05/23/deutsche-bank-revela-que-pasara-con-el-trabajo-tras-la-irrupcion-de-chatgpt-y-la-ia.html" TargetMode="Externa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https://www.elconfidencial.com/tecnologia/novaceno/2023-05-12/inteligencia-artificial-empleo-soluciones-politica_3627892/"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s.linkedin.com/pulse/llega-chatgpt-todosas-al-desempleo-ohr-consultor-a-s-l-" TargetMode="External"/><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hyperlink" Target="https://www.genbeta.com/actualidad/openai-analiza-empleos-que-peligran-chatgpt-gpt-4-que-necesitan-que-estudies-para-llegar-a-ejercerlos" TargetMode="Externa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hyperlink" Target="https://www.technologyreview.es/s/15230/chatgpt-va-revolucionar-la-economia-el-como-depende-de-todos-nosotros" TargetMode="Externa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hyperlink" Target="https://www.hoycripto.com/inteligenciaartificial/2023/05/03/ChatGPT-no-solo-provoca-desempleo-tambien-hunde-empresas/" TargetMode="External"/><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hyperlink" Target="https://www.comunidad-rh.com/2023/08/23/por-que-chatgpt-no-ha-provocado-el-apocalipsis-laboral-que-tantos-predijeron/" TargetMode="Externa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hyperlink" Target="https://www.lamarea.com/2023/05/18/el-creador-de-chatgpt-mi-mayor-miedo-es-causar-un-dano-sustancial-al-mundo-si-la-ia-sale-mal-puede-salir-muy-mal/" TargetMode="External"/><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hyperlink" Target="https://hoyaragon.es/noticias-economia-empresa/abogado-usa-chatgpt-demandas/" TargetMode="Externa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itreseller.es/en-cifras/2023/07/la-mitad-de-los-internautas-espanoles-ha-utilizado-chatgpt" TargetMode="External"/><Relationship Id="rId7" Type="http://schemas.openxmlformats.org/officeDocument/2006/relationships/hyperlink" Target="https://www.xataka.com/basics/chatgpt-como-activar-modo-dan-para-hacer-jailbreak-a-inteligencia-artificial" TargetMode="Externa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hyperlink" Target="https://www.cambio16.com/salen-defensores-del-chatgpt-va-a-cambiar-la-educacion-no-a-destruirla/" TargetMode="External"/><Relationship Id="rId4" Type="http://schemas.openxmlformats.org/officeDocument/2006/relationships/image" Target="../media/image64.png"/><Relationship Id="rId9" Type="http://schemas.openxmlformats.org/officeDocument/2006/relationships/hyperlink" Target="https://www.fayerwayer.com/internet/2023/10/03/estudio-encuentra-que-aproximadamente-la-mitad-de-los-directores-ejecutivos-piensan-que-una-ia-puede-hacer-sus-trabajo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es.cointelegraph.com/news/open-ai-halts-new-chat-gpt-plus-sign-ups" TargetMode="External"/><Relationship Id="rId7" Type="http://schemas.openxmlformats.org/officeDocument/2006/relationships/hyperlink" Target="https://www.rtve.es/noticias/20230413/espana-investigacion-incumplimiento-normativa-proteccion-datos-chatgpt/2438711.shtml" TargetMode="Externa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hyperlink" Target="https://es.benzinga.com/2023/11/15/elon-musk-chatgpt-se-ha-vuelto-insoportable/" TargetMode="Externa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hyperlink" Target="https://www.abc.es/tecnologia/informatica/soluciones/padres-chatgpt-desvelan-momento-esperan-ia-supere-20230529003302-nt.html" TargetMode="External"/><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hyperlink" Target="https://x.com/OpenAI/status/1707077710047216095?s=20" TargetMode="Externa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eldebate.com/tecnologia/20231113/horrores-chatgpt-espanol-no-conoce-20-lexico-80-restante-comete-errores_153269.html" TargetMode="External"/><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hyperlink" Target="https://www.europapress.es/sociedad/educacion-00468/noticia-seis-cada-diez-espanoles-suspenden-ortografia-estudio-smartick-20220601182201.html" TargetMode="Externa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hyperlink" Target="https://www.eleconomista.es/tecnologia/noticias/12119475/01/23/Alerta-universitaria-ChatGPT-aprueba-un-examen-de-maestria-de-una-prestigiosa-escuela-de-negocios.html" TargetMode="External"/><Relationship Id="rId7" Type="http://schemas.openxmlformats.org/officeDocument/2006/relationships/hyperlink" Target="https://www.univadis.es/viewarticle/chatgpt-aprueba-los-ex%25C3%25A1menes-de-medicina-pero-con-2023a1000a4v" TargetMode="Externa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s://es.cointelegraph.com/news/chatgpt-v4-aces-the-bar-sats-and-can-identify-exploits-in-eth-contracts" TargetMode="Externa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hyperlink" Target="https://elcomercio.pe/tecnologia/actualidad/estudiante-que-no-fue-a-clases-aprobo-su-examen-de-ingles-gracias-a-que-estudio-con-chatgpt-noticia/" TargetMode="External"/><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hyperlink" Target="https://www.sandiegouniontribune.com/en-espanol/vida-latina/innovacion/articulo/2023-09-25/el-chatbot-con-inteligencia-artificial-de-openai-chatgpt-ahora-puede-ver-oir-y-hablar" TargetMode="Externa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www.rtve.es/noticias/20231001/inteligencia-artificial-agita-cimientos-universidad/2457127.shtml" TargetMode="External"/><Relationship Id="rId7" Type="http://schemas.openxmlformats.org/officeDocument/2006/relationships/hyperlink" Target="https://www.elespanol.com/reportajes/20230602/caida-domestika-millones-despedir-sustituir-tareas-chatgpt/768173529_0.html" TargetMode="Externa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hyperlink" Target="https://es.cointelegraph.com/news/developer-platform-stack-overflow-reduces-headcount-ai-competition" TargetMode="External"/><Relationship Id="rId4" Type="http://schemas.openxmlformats.org/officeDocument/2006/relationships/image" Target="../media/image80.png"/><Relationship Id="rId9" Type="http://schemas.openxmlformats.org/officeDocument/2006/relationships/hyperlink" Target="https://www.fayerwayer.com/internet/2023/10/04/el-reemplazo-ha-llegado-unos-30-empleados-de-un-call-center-fueron-despedidos-tras-ser-sustituidos-por-el-chatgpt/"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es.andersen.com/es/blog/si-me-sustituyen-por-chatgpt-el-despido-seria-procedente.html" TargetMode="External"/><Relationship Id="rId7" Type="http://schemas.openxmlformats.org/officeDocument/2006/relationships/hyperlink" Target="https://as.com/actualidad/una-tiktoker-redacta-un-tfg-en-una-hora-con-chatgpt-n/" TargetMode="External"/><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hyperlink" Target="https://www.elmundo.es/tecnologia/2023/05/04/6452e3ebfc6c8386628b459e.html" TargetMode="Externa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20minutos.es/tecnologia/inteligencia-artificial/ola-despidos-grandes-tecnologicas-continua-microsoft-despide-equipo-etica-inteligencia-artificial-5110792/" TargetMode="External"/><Relationship Id="rId1" Type="http://schemas.openxmlformats.org/officeDocument/2006/relationships/slideLayout" Target="../slideLayouts/slideLayout7.xml"/><Relationship Id="rId5" Type="http://schemas.openxmlformats.org/officeDocument/2006/relationships/hyperlink" Target="https://www.20minutos.es/tecnologia/tecnologia-empresas/la-paradoja-de-microsoft-de-apostar-por-la-jornada-laboral-de-4-dias-a-despedir-a-10-000-trabajadores-5098799/" TargetMode="Externa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hyperlink" Target="https://www.20minutos.es/tecnologia/actualidad/el-creador-de-gmail-da-solo-dos-anos-mas-a-google-predice-que-inteligencias-artificiales-como-chatgpt-lo-sustituiran-5097305/" TargetMode="External"/><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hyperlink" Target="https://es-us.finanzas.yahoo.com/noticias/buzzfeed-despidi%C3%B3-12-empleados-reemplazo-172800846.html" TargetMode="Externa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hyperlink" Target="https://www.fayerwayer.com/internet/2023/10/03/meta-admite-haber-usado-mensajes-de-usuarios-de-facebook-e-instagram-para-entrenar-su-inteligencia-artificial/" TargetMode="External"/><Relationship Id="rId7" Type="http://schemas.openxmlformats.org/officeDocument/2006/relationships/hyperlink" Target="https://elplacerdelseo.com/chatgpt-el-51-de-los-empresarios-tienen-previsto-reducir-su-personal-de-marketing/" TargetMode="Externa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hyperlink" Target="https://www.legaltoday.com/practica-juridica/derecho-publico/proteccion-datos/usas-chatgpt-sigue-estas-precauciones-para-mantener-tu-privacidad-2023-05-08/" TargetMode="Externa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2B02-6EFC-4240-304C-FB8BF352EACC}"/>
              </a:ext>
            </a:extLst>
          </p:cNvPr>
          <p:cNvSpPr>
            <a:spLocks noGrp="1"/>
          </p:cNvSpPr>
          <p:nvPr>
            <p:ph type="ctrTitle"/>
          </p:nvPr>
        </p:nvSpPr>
        <p:spPr>
          <a:xfrm>
            <a:off x="1524000" y="1122362"/>
            <a:ext cx="9144000" cy="2649537"/>
          </a:xfrm>
        </p:spPr>
        <p:txBody>
          <a:bodyPr>
            <a:normAutofit/>
          </a:bodyPr>
          <a:lstStyle/>
          <a:p>
            <a:r>
              <a:rPr lang="es-ES" sz="4800" b="1" dirty="0"/>
              <a:t>La irrupción disruptiva de la IA, un ejercicio de contextualización</a:t>
            </a:r>
          </a:p>
        </p:txBody>
      </p:sp>
      <p:sp>
        <p:nvSpPr>
          <p:cNvPr id="3" name="Subtitle 2">
            <a:extLst>
              <a:ext uri="{FF2B5EF4-FFF2-40B4-BE49-F238E27FC236}">
                <a16:creationId xmlns:a16="http://schemas.microsoft.com/office/drawing/2014/main" id="{C3C698D7-382F-D836-13D9-64466877D951}"/>
              </a:ext>
            </a:extLst>
          </p:cNvPr>
          <p:cNvSpPr>
            <a:spLocks noGrp="1"/>
          </p:cNvSpPr>
          <p:nvPr>
            <p:ph type="subTitle" idx="1"/>
          </p:nvPr>
        </p:nvSpPr>
        <p:spPr>
          <a:xfrm>
            <a:off x="1524000" y="3990974"/>
            <a:ext cx="9144000" cy="1266825"/>
          </a:xfrm>
        </p:spPr>
        <p:txBody>
          <a:bodyPr>
            <a:normAutofit/>
          </a:bodyPr>
          <a:lstStyle/>
          <a:p>
            <a:r>
              <a:rPr lang="es-ES" sz="1600" i="1" dirty="0"/>
              <a:t>Prof. Manuel Blázquez Ochando</a:t>
            </a:r>
          </a:p>
        </p:txBody>
      </p:sp>
    </p:spTree>
    <p:extLst>
      <p:ext uri="{BB962C8B-B14F-4D97-AF65-F5344CB8AC3E}">
        <p14:creationId xmlns:p14="http://schemas.microsoft.com/office/powerpoint/2010/main" val="1845830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¿La Ciencia por acumulación?</a:t>
            </a:r>
          </a:p>
          <a:p>
            <a:pPr marL="452438" indent="-363538">
              <a:lnSpc>
                <a:spcPct val="100000"/>
              </a:lnSpc>
              <a:spcBef>
                <a:spcPts val="1400"/>
              </a:spcBef>
              <a:spcAft>
                <a:spcPts val="1400"/>
              </a:spcAft>
              <a:buFont typeface="Symbol" panose="05050102010706020507" pitchFamily="18" charset="2"/>
              <a:buChar char=""/>
            </a:pPr>
            <a:r>
              <a:rPr lang="es-ES" sz="2400" dirty="0"/>
              <a:t>Sí, ya que el conocimiento científico anterior sirve para crear nuevo conocimiento</a:t>
            </a:r>
          </a:p>
          <a:p>
            <a:pPr marL="452438" indent="-363538">
              <a:lnSpc>
                <a:spcPct val="100000"/>
              </a:lnSpc>
              <a:spcBef>
                <a:spcPts val="1400"/>
              </a:spcBef>
              <a:spcAft>
                <a:spcPts val="1400"/>
              </a:spcAft>
              <a:buFont typeface="Symbol" panose="05050102010706020507" pitchFamily="18" charset="2"/>
              <a:buChar char=""/>
            </a:pPr>
            <a:r>
              <a:rPr lang="es-ES" sz="2400" dirty="0"/>
              <a:t>No, ya que no se pueden asumir, todos los conocimientos científicos previos como dogmas</a:t>
            </a:r>
          </a:p>
          <a:p>
            <a:pPr marL="452438" indent="-363538">
              <a:lnSpc>
                <a:spcPct val="100000"/>
              </a:lnSpc>
              <a:spcBef>
                <a:spcPts val="1400"/>
              </a:spcBef>
              <a:spcAft>
                <a:spcPts val="1400"/>
              </a:spcAft>
              <a:buFont typeface="Symbol" panose="05050102010706020507" pitchFamily="18" charset="2"/>
              <a:buChar char=""/>
            </a:pPr>
            <a:r>
              <a:rPr lang="es-ES" sz="2400" dirty="0"/>
              <a:t>El método científico, junto a la comprobación, la repetibilidad y falsabilidad ayudan a eliminar la incertidumbre</a:t>
            </a:r>
          </a:p>
          <a:p>
            <a:pPr marL="452438" indent="-363538">
              <a:lnSpc>
                <a:spcPct val="100000"/>
              </a:lnSpc>
              <a:spcBef>
                <a:spcPts val="1400"/>
              </a:spcBef>
              <a:spcAft>
                <a:spcPts val="1400"/>
              </a:spcAft>
              <a:buFont typeface="Symbol" panose="05050102010706020507" pitchFamily="18" charset="2"/>
              <a:buChar char=""/>
            </a:pPr>
            <a:r>
              <a:rPr lang="es-ES" sz="2400" dirty="0"/>
              <a:t>La Ciencia son pruebas, no fe en científicos</a:t>
            </a:r>
          </a:p>
          <a:p>
            <a:pPr marL="452438" indent="-363538">
              <a:lnSpc>
                <a:spcPct val="100000"/>
              </a:lnSpc>
              <a:spcBef>
                <a:spcPts val="1400"/>
              </a:spcBef>
              <a:spcAft>
                <a:spcPts val="1400"/>
              </a:spcAft>
              <a:buFont typeface="Symbol" panose="05050102010706020507" pitchFamily="18" charset="2"/>
              <a:buChar char=""/>
            </a:pPr>
            <a:r>
              <a:rPr lang="es-ES" sz="2400" dirty="0">
                <a:solidFill>
                  <a:srgbClr val="0070C0"/>
                </a:solidFill>
              </a:rPr>
              <a:t>Ningún sistema de RI o IA, debería ser oráculo que prive nuestras capacidades</a:t>
            </a:r>
          </a:p>
        </p:txBody>
      </p:sp>
    </p:spTree>
    <p:extLst>
      <p:ext uri="{BB962C8B-B14F-4D97-AF65-F5344CB8AC3E}">
        <p14:creationId xmlns:p14="http://schemas.microsoft.com/office/powerpoint/2010/main" val="1956295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Tiempos de reacción para los retos que tenemos…</a:t>
            </a:r>
          </a:p>
          <a:p>
            <a:pPr marL="452438" indent="-363538">
              <a:lnSpc>
                <a:spcPct val="100000"/>
              </a:lnSpc>
              <a:spcBef>
                <a:spcPts val="1400"/>
              </a:spcBef>
              <a:spcAft>
                <a:spcPts val="1400"/>
              </a:spcAft>
              <a:buFont typeface="Symbol" panose="05050102010706020507" pitchFamily="18" charset="2"/>
              <a:buChar char=""/>
            </a:pPr>
            <a:r>
              <a:rPr lang="es-ES" sz="2400" dirty="0"/>
              <a:t>¿Estamos a tiempo para reaccionar y tomar las medidas adecuadas?</a:t>
            </a:r>
          </a:p>
          <a:p>
            <a:pPr marL="452438" indent="-363538">
              <a:lnSpc>
                <a:spcPct val="100000"/>
              </a:lnSpc>
              <a:spcBef>
                <a:spcPts val="1400"/>
              </a:spcBef>
              <a:spcAft>
                <a:spcPts val="1400"/>
              </a:spcAft>
              <a:buFont typeface="Symbol" panose="05050102010706020507" pitchFamily="18" charset="2"/>
              <a:buChar char=""/>
            </a:pPr>
            <a:r>
              <a:rPr lang="es-ES" sz="2400" dirty="0"/>
              <a:t>Se podrá formar a tiempo a los profesionales </a:t>
            </a:r>
          </a:p>
          <a:p>
            <a:pPr marL="452438" indent="-363538">
              <a:lnSpc>
                <a:spcPct val="100000"/>
              </a:lnSpc>
              <a:spcBef>
                <a:spcPts val="1400"/>
              </a:spcBef>
              <a:spcAft>
                <a:spcPts val="1400"/>
              </a:spcAft>
              <a:buFont typeface="Symbol" panose="05050102010706020507" pitchFamily="18" charset="2"/>
              <a:buChar char=""/>
            </a:pPr>
            <a:r>
              <a:rPr lang="es-ES" sz="2400" dirty="0"/>
              <a:t>Podremos reaccionar para reinventar la Documentación</a:t>
            </a:r>
          </a:p>
          <a:p>
            <a:pPr marL="452438" indent="-363538">
              <a:lnSpc>
                <a:spcPct val="100000"/>
              </a:lnSpc>
              <a:spcBef>
                <a:spcPts val="1400"/>
              </a:spcBef>
              <a:spcAft>
                <a:spcPts val="1400"/>
              </a:spcAft>
              <a:buFont typeface="Symbol" panose="05050102010706020507" pitchFamily="18" charset="2"/>
              <a:buChar char=""/>
            </a:pPr>
            <a:r>
              <a:rPr lang="es-ES" sz="2400" dirty="0"/>
              <a:t>Podremos estar por encima de la IA en la pirámide de la iniciativa y la creatividad</a:t>
            </a:r>
          </a:p>
          <a:p>
            <a:pPr marL="452438" indent="-363538">
              <a:lnSpc>
                <a:spcPct val="100000"/>
              </a:lnSpc>
              <a:spcBef>
                <a:spcPts val="1400"/>
              </a:spcBef>
              <a:spcAft>
                <a:spcPts val="1400"/>
              </a:spcAft>
              <a:buFont typeface="Symbol" panose="05050102010706020507" pitchFamily="18" charset="2"/>
              <a:buChar char=""/>
            </a:pPr>
            <a:r>
              <a:rPr lang="es-ES" sz="2400" dirty="0"/>
              <a:t>¿Seguirá habiendo motivos para necesitar a un profesional de la información? ¿Qué nos seguirá haciendo necesarios? </a:t>
            </a:r>
          </a:p>
        </p:txBody>
      </p:sp>
    </p:spTree>
    <p:extLst>
      <p:ext uri="{BB962C8B-B14F-4D97-AF65-F5344CB8AC3E}">
        <p14:creationId xmlns:p14="http://schemas.microsoft.com/office/powerpoint/2010/main" val="13606413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¿Qué nuevos servicios y productos podemos ofrecer, usando la IA?</a:t>
            </a:r>
          </a:p>
          <a:p>
            <a:pPr marL="452438" indent="-363538">
              <a:lnSpc>
                <a:spcPct val="100000"/>
              </a:lnSpc>
              <a:spcBef>
                <a:spcPts val="1400"/>
              </a:spcBef>
              <a:spcAft>
                <a:spcPts val="1400"/>
              </a:spcAft>
              <a:buFont typeface="Symbol" panose="05050102010706020507" pitchFamily="18" charset="2"/>
              <a:buChar char=""/>
            </a:pPr>
            <a:r>
              <a:rPr lang="es-ES" sz="2400" dirty="0"/>
              <a:t>¿Nos convertiremos en mediadores de la IA?</a:t>
            </a:r>
          </a:p>
          <a:p>
            <a:pPr marL="452438" indent="-363538">
              <a:lnSpc>
                <a:spcPct val="100000"/>
              </a:lnSpc>
              <a:spcBef>
                <a:spcPts val="1400"/>
              </a:spcBef>
              <a:spcAft>
                <a:spcPts val="1400"/>
              </a:spcAft>
              <a:buFont typeface="Symbol" panose="05050102010706020507" pitchFamily="18" charset="2"/>
              <a:buChar char=""/>
            </a:pPr>
            <a:r>
              <a:rPr lang="es-ES" sz="2400" dirty="0"/>
              <a:t>¿Qué nuevas necesidades de información aparecerán entre los usuarios?</a:t>
            </a:r>
          </a:p>
          <a:p>
            <a:pPr marL="452438" indent="-363538">
              <a:lnSpc>
                <a:spcPct val="100000"/>
              </a:lnSpc>
              <a:spcBef>
                <a:spcPts val="1400"/>
              </a:spcBef>
              <a:spcAft>
                <a:spcPts val="1400"/>
              </a:spcAft>
              <a:buFont typeface="Symbol" panose="05050102010706020507" pitchFamily="18" charset="2"/>
              <a:buChar char=""/>
            </a:pPr>
            <a:r>
              <a:rPr lang="es-ES" sz="2400" dirty="0"/>
              <a:t>¿Estamos considerando el impacto de la IA en nuestros estudios de usuarios?</a:t>
            </a:r>
          </a:p>
          <a:p>
            <a:pPr marL="452438" indent="-363538">
              <a:lnSpc>
                <a:spcPct val="100000"/>
              </a:lnSpc>
              <a:spcBef>
                <a:spcPts val="1400"/>
              </a:spcBef>
              <a:spcAft>
                <a:spcPts val="1400"/>
              </a:spcAft>
              <a:buFont typeface="Symbol" panose="05050102010706020507" pitchFamily="18" charset="2"/>
              <a:buChar char=""/>
            </a:pPr>
            <a:r>
              <a:rPr lang="es-ES" sz="2400" dirty="0"/>
              <a:t>En caso de que el reemplazo o sustitución sea inevitable ¿Podremos crear nuevas necesidades y volver a ser imprescindibles?</a:t>
            </a:r>
          </a:p>
          <a:p>
            <a:pPr marL="452438" indent="-363538">
              <a:lnSpc>
                <a:spcPct val="100000"/>
              </a:lnSpc>
              <a:spcBef>
                <a:spcPts val="1400"/>
              </a:spcBef>
              <a:spcAft>
                <a:spcPts val="1400"/>
              </a:spcAft>
              <a:buFont typeface="Symbol" panose="05050102010706020507" pitchFamily="18" charset="2"/>
              <a:buChar char=""/>
            </a:pPr>
            <a:r>
              <a:rPr lang="es-ES" sz="2400" dirty="0"/>
              <a:t>¿Podremos tener control sobre nuestras propias IA?</a:t>
            </a:r>
          </a:p>
          <a:p>
            <a:pPr marL="88900" indent="0">
              <a:lnSpc>
                <a:spcPct val="100000"/>
              </a:lnSpc>
              <a:spcBef>
                <a:spcPts val="1400"/>
              </a:spcBef>
              <a:spcAft>
                <a:spcPts val="1400"/>
              </a:spcAft>
              <a:buNone/>
            </a:pPr>
            <a:endParaRPr lang="es-ES" sz="2400" dirty="0"/>
          </a:p>
        </p:txBody>
      </p:sp>
    </p:spTree>
    <p:extLst>
      <p:ext uri="{BB962C8B-B14F-4D97-AF65-F5344CB8AC3E}">
        <p14:creationId xmlns:p14="http://schemas.microsoft.com/office/powerpoint/2010/main" val="19588678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29A4007-AC39-43E0-BD77-F19A1EDAA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6710"/>
            <a:ext cx="12192000" cy="12192000"/>
          </a:xfrm>
          <a:prstGeom prst="rect">
            <a:avLst/>
          </a:prstGeom>
        </p:spPr>
      </p:pic>
      <p:sp>
        <p:nvSpPr>
          <p:cNvPr id="8" name="Content Placeholder 2">
            <a:extLst>
              <a:ext uri="{FF2B5EF4-FFF2-40B4-BE49-F238E27FC236}">
                <a16:creationId xmlns:a16="http://schemas.microsoft.com/office/drawing/2014/main" id="{2421A823-356C-47D5-A8CF-26336E1F4BFF}"/>
              </a:ext>
            </a:extLst>
          </p:cNvPr>
          <p:cNvSpPr txBox="1">
            <a:spLocks/>
          </p:cNvSpPr>
          <p:nvPr/>
        </p:nvSpPr>
        <p:spPr>
          <a:xfrm>
            <a:off x="4122455" y="776445"/>
            <a:ext cx="6990733" cy="1222037"/>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5400" b="1" dirty="0">
                <a:solidFill>
                  <a:schemeClr val="bg1"/>
                </a:solidFill>
              </a:rPr>
              <a:t>Continuará…</a:t>
            </a:r>
          </a:p>
        </p:txBody>
      </p:sp>
    </p:spTree>
    <p:extLst>
      <p:ext uri="{BB962C8B-B14F-4D97-AF65-F5344CB8AC3E}">
        <p14:creationId xmlns:p14="http://schemas.microsoft.com/office/powerpoint/2010/main" val="470007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0038C-8103-4CDE-96B0-2A6D5A8FBDBF}"/>
              </a:ext>
            </a:extLst>
          </p:cNvPr>
          <p:cNvSpPr>
            <a:spLocks noGrp="1"/>
          </p:cNvSpPr>
          <p:nvPr>
            <p:ph type="title"/>
          </p:nvPr>
        </p:nvSpPr>
        <p:spPr>
          <a:xfrm>
            <a:off x="831850" y="1709738"/>
            <a:ext cx="10515600" cy="2098691"/>
          </a:xfrm>
        </p:spPr>
        <p:txBody>
          <a:bodyPr>
            <a:normAutofit/>
          </a:bodyPr>
          <a:lstStyle/>
          <a:p>
            <a:pPr algn="ctr"/>
            <a:r>
              <a:rPr lang="es-ES" sz="11500" b="1" dirty="0">
                <a:solidFill>
                  <a:srgbClr val="009999"/>
                </a:solidFill>
                <a:latin typeface="Arial" panose="020B0604020202020204" pitchFamily="34" charset="0"/>
                <a:cs typeface="Arial" panose="020B0604020202020204" pitchFamily="34" charset="0"/>
              </a:rPr>
              <a:t>Conocim</a:t>
            </a:r>
            <a:r>
              <a:rPr lang="es-ES" sz="11500" b="1" dirty="0">
                <a:solidFill>
                  <a:srgbClr val="C00000"/>
                </a:solidFill>
                <a:latin typeface="Arial" panose="020B0604020202020204" pitchFamily="34" charset="0"/>
                <a:cs typeface="Arial" panose="020B0604020202020204" pitchFamily="34" charset="0"/>
              </a:rPr>
              <a:t>IA</a:t>
            </a:r>
          </a:p>
        </p:txBody>
      </p:sp>
      <p:sp>
        <p:nvSpPr>
          <p:cNvPr id="4" name="Content Placeholder 2">
            <a:extLst>
              <a:ext uri="{FF2B5EF4-FFF2-40B4-BE49-F238E27FC236}">
                <a16:creationId xmlns:a16="http://schemas.microsoft.com/office/drawing/2014/main" id="{BADF3CE3-B63A-45B1-96E4-3DF0D5581A41}"/>
              </a:ext>
            </a:extLst>
          </p:cNvPr>
          <p:cNvSpPr txBox="1">
            <a:spLocks/>
          </p:cNvSpPr>
          <p:nvPr/>
        </p:nvSpPr>
        <p:spPr>
          <a:xfrm>
            <a:off x="2312508" y="3610466"/>
            <a:ext cx="7642197" cy="471340"/>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dirty="0">
                <a:solidFill>
                  <a:schemeClr val="bg1"/>
                </a:solidFill>
              </a:rPr>
              <a:t>http://conocimia.digital</a:t>
            </a:r>
          </a:p>
        </p:txBody>
      </p:sp>
    </p:spTree>
    <p:extLst>
      <p:ext uri="{BB962C8B-B14F-4D97-AF65-F5344CB8AC3E}">
        <p14:creationId xmlns:p14="http://schemas.microsoft.com/office/powerpoint/2010/main" val="340695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99764-F278-3BF7-2429-8048BFE18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3650"/>
            <a:ext cx="12192000" cy="12192000"/>
          </a:xfrm>
          <a:prstGeom prst="rect">
            <a:avLst/>
          </a:prstGeom>
        </p:spPr>
      </p:pic>
      <p:sp>
        <p:nvSpPr>
          <p:cNvPr id="4" name="Content Placeholder 2">
            <a:extLst>
              <a:ext uri="{FF2B5EF4-FFF2-40B4-BE49-F238E27FC236}">
                <a16:creationId xmlns:a16="http://schemas.microsoft.com/office/drawing/2014/main" id="{46CA8AFE-B010-3121-20E2-0CEB2202C444}"/>
              </a:ext>
            </a:extLst>
          </p:cNvPr>
          <p:cNvSpPr txBox="1">
            <a:spLocks/>
          </p:cNvSpPr>
          <p:nvPr/>
        </p:nvSpPr>
        <p:spPr>
          <a:xfrm>
            <a:off x="238124" y="447675"/>
            <a:ext cx="3552825"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Observación y experiencia</a:t>
            </a:r>
          </a:p>
        </p:txBody>
      </p:sp>
      <p:sp>
        <p:nvSpPr>
          <p:cNvPr id="5" name="Content Placeholder 2">
            <a:extLst>
              <a:ext uri="{FF2B5EF4-FFF2-40B4-BE49-F238E27FC236}">
                <a16:creationId xmlns:a16="http://schemas.microsoft.com/office/drawing/2014/main" id="{9CAE36B2-B91F-9169-A37C-6C0005DF2241}"/>
              </a:ext>
            </a:extLst>
          </p:cNvPr>
          <p:cNvSpPr txBox="1">
            <a:spLocks/>
          </p:cNvSpPr>
          <p:nvPr/>
        </p:nvSpPr>
        <p:spPr>
          <a:xfrm>
            <a:off x="428624" y="1762125"/>
            <a:ext cx="2286001"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Recopilación de datos</a:t>
            </a:r>
          </a:p>
        </p:txBody>
      </p:sp>
      <p:sp>
        <p:nvSpPr>
          <p:cNvPr id="6" name="Content Placeholder 2">
            <a:extLst>
              <a:ext uri="{FF2B5EF4-FFF2-40B4-BE49-F238E27FC236}">
                <a16:creationId xmlns:a16="http://schemas.microsoft.com/office/drawing/2014/main" id="{1064D967-D97A-CC17-FCFB-A67B5C6E3412}"/>
              </a:ext>
            </a:extLst>
          </p:cNvPr>
          <p:cNvSpPr txBox="1">
            <a:spLocks/>
          </p:cNvSpPr>
          <p:nvPr/>
        </p:nvSpPr>
        <p:spPr>
          <a:xfrm>
            <a:off x="1857374" y="2786062"/>
            <a:ext cx="2286001"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Análisis</a:t>
            </a:r>
          </a:p>
        </p:txBody>
      </p:sp>
      <p:sp>
        <p:nvSpPr>
          <p:cNvPr id="7" name="Content Placeholder 2">
            <a:extLst>
              <a:ext uri="{FF2B5EF4-FFF2-40B4-BE49-F238E27FC236}">
                <a16:creationId xmlns:a16="http://schemas.microsoft.com/office/drawing/2014/main" id="{48BD8896-64CC-CCF2-1A3B-45DD97EB32F2}"/>
              </a:ext>
            </a:extLst>
          </p:cNvPr>
          <p:cNvSpPr txBox="1">
            <a:spLocks/>
          </p:cNvSpPr>
          <p:nvPr/>
        </p:nvSpPr>
        <p:spPr>
          <a:xfrm>
            <a:off x="1266824" y="3809999"/>
            <a:ext cx="2286001"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Formulación de hipótesis</a:t>
            </a:r>
          </a:p>
        </p:txBody>
      </p:sp>
      <p:sp>
        <p:nvSpPr>
          <p:cNvPr id="8" name="Content Placeholder 2">
            <a:extLst>
              <a:ext uri="{FF2B5EF4-FFF2-40B4-BE49-F238E27FC236}">
                <a16:creationId xmlns:a16="http://schemas.microsoft.com/office/drawing/2014/main" id="{5115A4F0-2DB5-733D-2846-2A7C3756DD92}"/>
              </a:ext>
            </a:extLst>
          </p:cNvPr>
          <p:cNvSpPr txBox="1">
            <a:spLocks/>
          </p:cNvSpPr>
          <p:nvPr/>
        </p:nvSpPr>
        <p:spPr>
          <a:xfrm>
            <a:off x="2100262" y="5276848"/>
            <a:ext cx="2905126"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Experimentación y verificación</a:t>
            </a:r>
          </a:p>
        </p:txBody>
      </p:sp>
      <p:sp>
        <p:nvSpPr>
          <p:cNvPr id="9" name="Content Placeholder 2">
            <a:extLst>
              <a:ext uri="{FF2B5EF4-FFF2-40B4-BE49-F238E27FC236}">
                <a16:creationId xmlns:a16="http://schemas.microsoft.com/office/drawing/2014/main" id="{5AE7251E-DC56-0E4E-7E1A-6A7FF00FC032}"/>
              </a:ext>
            </a:extLst>
          </p:cNvPr>
          <p:cNvSpPr txBox="1">
            <a:spLocks/>
          </p:cNvSpPr>
          <p:nvPr/>
        </p:nvSpPr>
        <p:spPr>
          <a:xfrm>
            <a:off x="5224462" y="5543546"/>
            <a:ext cx="2905126" cy="904875"/>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Generación de Teorías o Modelos</a:t>
            </a:r>
          </a:p>
        </p:txBody>
      </p:sp>
      <p:sp>
        <p:nvSpPr>
          <p:cNvPr id="10" name="Content Placeholder 2">
            <a:extLst>
              <a:ext uri="{FF2B5EF4-FFF2-40B4-BE49-F238E27FC236}">
                <a16:creationId xmlns:a16="http://schemas.microsoft.com/office/drawing/2014/main" id="{6774E266-09C7-037C-F9BC-300DCEDF2573}"/>
              </a:ext>
            </a:extLst>
          </p:cNvPr>
          <p:cNvSpPr txBox="1">
            <a:spLocks/>
          </p:cNvSpPr>
          <p:nvPr/>
        </p:nvSpPr>
        <p:spPr>
          <a:xfrm>
            <a:off x="8639175" y="4824410"/>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Aplicación práctica</a:t>
            </a:r>
          </a:p>
        </p:txBody>
      </p:sp>
      <p:sp>
        <p:nvSpPr>
          <p:cNvPr id="11" name="Content Placeholder 2">
            <a:extLst>
              <a:ext uri="{FF2B5EF4-FFF2-40B4-BE49-F238E27FC236}">
                <a16:creationId xmlns:a16="http://schemas.microsoft.com/office/drawing/2014/main" id="{CCEBCD36-BD2A-1908-DBFD-67210AC8738E}"/>
              </a:ext>
            </a:extLst>
          </p:cNvPr>
          <p:cNvSpPr txBox="1">
            <a:spLocks/>
          </p:cNvSpPr>
          <p:nvPr/>
        </p:nvSpPr>
        <p:spPr>
          <a:xfrm>
            <a:off x="8401050" y="2976562"/>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Revisión y actualización</a:t>
            </a:r>
          </a:p>
        </p:txBody>
      </p:sp>
      <p:sp>
        <p:nvSpPr>
          <p:cNvPr id="12" name="Content Placeholder 2">
            <a:extLst>
              <a:ext uri="{FF2B5EF4-FFF2-40B4-BE49-F238E27FC236}">
                <a16:creationId xmlns:a16="http://schemas.microsoft.com/office/drawing/2014/main" id="{85D5E20B-C640-E2E1-1524-39F7570EF35C}"/>
              </a:ext>
            </a:extLst>
          </p:cNvPr>
          <p:cNvSpPr txBox="1">
            <a:spLocks/>
          </p:cNvSpPr>
          <p:nvPr/>
        </p:nvSpPr>
        <p:spPr>
          <a:xfrm>
            <a:off x="8858250" y="1147761"/>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Comunicación y publicación</a:t>
            </a:r>
          </a:p>
        </p:txBody>
      </p:sp>
      <p:sp>
        <p:nvSpPr>
          <p:cNvPr id="13" name="Content Placeholder 2">
            <a:extLst>
              <a:ext uri="{FF2B5EF4-FFF2-40B4-BE49-F238E27FC236}">
                <a16:creationId xmlns:a16="http://schemas.microsoft.com/office/drawing/2014/main" id="{A18B471A-FEB9-6C44-84BF-F60443DCDE50}"/>
              </a:ext>
            </a:extLst>
          </p:cNvPr>
          <p:cNvSpPr txBox="1">
            <a:spLocks/>
          </p:cNvSpPr>
          <p:nvPr/>
        </p:nvSpPr>
        <p:spPr>
          <a:xfrm>
            <a:off x="4043361" y="3240879"/>
            <a:ext cx="3533776" cy="1033463"/>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9600" b="1" dirty="0">
                <a:solidFill>
                  <a:schemeClr val="bg1"/>
                </a:solidFill>
              </a:rPr>
              <a:t>RI + IA</a:t>
            </a:r>
          </a:p>
        </p:txBody>
      </p:sp>
      <p:cxnSp>
        <p:nvCxnSpPr>
          <p:cNvPr id="17" name="Straight Arrow Connector 16">
            <a:extLst>
              <a:ext uri="{FF2B5EF4-FFF2-40B4-BE49-F238E27FC236}">
                <a16:creationId xmlns:a16="http://schemas.microsoft.com/office/drawing/2014/main" id="{ABD4F9EB-B515-50B4-CC0B-DABD4A32C8B2}"/>
              </a:ext>
            </a:extLst>
          </p:cNvPr>
          <p:cNvCxnSpPr/>
          <p:nvPr/>
        </p:nvCxnSpPr>
        <p:spPr>
          <a:xfrm flipH="1">
            <a:off x="1371600" y="1147761"/>
            <a:ext cx="104775" cy="45243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CFB6A4-2B09-8BA8-DFFF-A5EDF7C54168}"/>
              </a:ext>
            </a:extLst>
          </p:cNvPr>
          <p:cNvCxnSpPr/>
          <p:nvPr/>
        </p:nvCxnSpPr>
        <p:spPr>
          <a:xfrm>
            <a:off x="2100262" y="2495549"/>
            <a:ext cx="309562" cy="29051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DE6388-A183-3F39-5B66-6610F6348787}"/>
              </a:ext>
            </a:extLst>
          </p:cNvPr>
          <p:cNvCxnSpPr/>
          <p:nvPr/>
        </p:nvCxnSpPr>
        <p:spPr>
          <a:xfrm flipH="1">
            <a:off x="2524125" y="3345656"/>
            <a:ext cx="190500" cy="33099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8F6F29E-7AEA-72C9-F16F-1B327AC25F45}"/>
              </a:ext>
            </a:extLst>
          </p:cNvPr>
          <p:cNvCxnSpPr/>
          <p:nvPr/>
        </p:nvCxnSpPr>
        <p:spPr>
          <a:xfrm>
            <a:off x="2714625" y="4520803"/>
            <a:ext cx="504823" cy="6572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F1B7B26-6B3D-F79F-8BDA-D2E135902952}"/>
              </a:ext>
            </a:extLst>
          </p:cNvPr>
          <p:cNvCxnSpPr/>
          <p:nvPr/>
        </p:nvCxnSpPr>
        <p:spPr>
          <a:xfrm>
            <a:off x="4419600" y="5981700"/>
            <a:ext cx="585788"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E54F673-6423-BFA4-BBCF-6F4D24F8755F}"/>
              </a:ext>
            </a:extLst>
          </p:cNvPr>
          <p:cNvCxnSpPr/>
          <p:nvPr/>
        </p:nvCxnSpPr>
        <p:spPr>
          <a:xfrm flipV="1">
            <a:off x="8210550" y="5857873"/>
            <a:ext cx="771525" cy="20240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960A0B-2476-22F3-5DED-F8AE59B82D48}"/>
              </a:ext>
            </a:extLst>
          </p:cNvPr>
          <p:cNvCxnSpPr/>
          <p:nvPr/>
        </p:nvCxnSpPr>
        <p:spPr>
          <a:xfrm flipV="1">
            <a:off x="10420350" y="3964780"/>
            <a:ext cx="257175" cy="77628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07A3AAB-AADC-4DC0-5A52-7A9E60E1BD44}"/>
              </a:ext>
            </a:extLst>
          </p:cNvPr>
          <p:cNvCxnSpPr/>
          <p:nvPr/>
        </p:nvCxnSpPr>
        <p:spPr>
          <a:xfrm flipH="1" flipV="1">
            <a:off x="10010775" y="2088354"/>
            <a:ext cx="300038" cy="8405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0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7209-F78C-33EB-7EA7-1E8E67A3EB31}"/>
              </a:ext>
            </a:extLst>
          </p:cNvPr>
          <p:cNvSpPr>
            <a:spLocks noGrp="1"/>
          </p:cNvSpPr>
          <p:nvPr>
            <p:ph type="title"/>
          </p:nvPr>
        </p:nvSpPr>
        <p:spPr/>
        <p:txBody>
          <a:bodyPr>
            <a:noAutofit/>
          </a:bodyPr>
          <a:lstStyle/>
          <a:p>
            <a:r>
              <a:rPr lang="es-ES" sz="2800" b="1" dirty="0"/>
              <a:t>Ejemplo de conocimiento científico, construido por acumulación y asimilación de conocimientos previos. El caso del ADN</a:t>
            </a:r>
          </a:p>
        </p:txBody>
      </p:sp>
      <p:pic>
        <p:nvPicPr>
          <p:cNvPr id="9" name="Picture 8">
            <a:extLst>
              <a:ext uri="{FF2B5EF4-FFF2-40B4-BE49-F238E27FC236}">
                <a16:creationId xmlns:a16="http://schemas.microsoft.com/office/drawing/2014/main" id="{68AECBEC-2F6D-F8AE-9E99-613CE84DAB62}"/>
              </a:ext>
            </a:extLst>
          </p:cNvPr>
          <p:cNvPicPr>
            <a:picLocks noChangeAspect="1"/>
          </p:cNvPicPr>
          <p:nvPr/>
        </p:nvPicPr>
        <p:blipFill>
          <a:blip r:embed="rId2">
            <a:alphaModFix amt="18000"/>
            <a:extLst>
              <a:ext uri="{28A0092B-C50C-407E-A947-70E740481C1C}">
                <a14:useLocalDpi xmlns:a14="http://schemas.microsoft.com/office/drawing/2010/main" val="0"/>
              </a:ext>
            </a:extLst>
          </a:blip>
          <a:stretch>
            <a:fillRect/>
          </a:stretch>
        </p:blipFill>
        <p:spPr>
          <a:xfrm>
            <a:off x="0" y="-3648075"/>
            <a:ext cx="12192000" cy="12192000"/>
          </a:xfrm>
          <a:prstGeom prst="rect">
            <a:avLst/>
          </a:prstGeom>
        </p:spPr>
      </p:pic>
      <p:graphicFrame>
        <p:nvGraphicFramePr>
          <p:cNvPr id="4" name="Content Placeholder 3">
            <a:extLst>
              <a:ext uri="{FF2B5EF4-FFF2-40B4-BE49-F238E27FC236}">
                <a16:creationId xmlns:a16="http://schemas.microsoft.com/office/drawing/2014/main" id="{8FBE336D-C39C-9F6A-8D2F-780303613E3F}"/>
              </a:ext>
            </a:extLst>
          </p:cNvPr>
          <p:cNvGraphicFramePr>
            <a:graphicFrameLocks noGrp="1"/>
          </p:cNvGraphicFramePr>
          <p:nvPr>
            <p:ph idx="1"/>
            <p:extLst>
              <p:ext uri="{D42A27DB-BD31-4B8C-83A1-F6EECF244321}">
                <p14:modId xmlns:p14="http://schemas.microsoft.com/office/powerpoint/2010/main" val="33315360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124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4051D-F195-5325-546D-B36800AC1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3625"/>
            <a:ext cx="12192000" cy="12192000"/>
          </a:xfrm>
          <a:prstGeom prst="rect">
            <a:avLst/>
          </a:prstGeom>
        </p:spPr>
      </p:pic>
      <p:sp>
        <p:nvSpPr>
          <p:cNvPr id="4" name="Content Placeholder 2">
            <a:extLst>
              <a:ext uri="{FF2B5EF4-FFF2-40B4-BE49-F238E27FC236}">
                <a16:creationId xmlns:a16="http://schemas.microsoft.com/office/drawing/2014/main" id="{2FF63529-5180-18A8-E8E0-1970F24FC9F9}"/>
              </a:ext>
            </a:extLst>
          </p:cNvPr>
          <p:cNvSpPr txBox="1">
            <a:spLocks/>
          </p:cNvSpPr>
          <p:nvPr/>
        </p:nvSpPr>
        <p:spPr>
          <a:xfrm>
            <a:off x="6172200" y="939800"/>
            <a:ext cx="5810250" cy="145097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600" b="1" dirty="0">
                <a:solidFill>
                  <a:schemeClr val="bg1"/>
                </a:solidFill>
              </a:rPr>
              <a:t>Necesidad de clasificar, etiquetar, organizar y…</a:t>
            </a:r>
          </a:p>
        </p:txBody>
      </p:sp>
      <p:sp>
        <p:nvSpPr>
          <p:cNvPr id="5" name="Content Placeholder 2">
            <a:extLst>
              <a:ext uri="{FF2B5EF4-FFF2-40B4-BE49-F238E27FC236}">
                <a16:creationId xmlns:a16="http://schemas.microsoft.com/office/drawing/2014/main" id="{6091E608-C7DA-BD01-0243-5D666931026B}"/>
              </a:ext>
            </a:extLst>
          </p:cNvPr>
          <p:cNvSpPr txBox="1">
            <a:spLocks/>
          </p:cNvSpPr>
          <p:nvPr/>
        </p:nvSpPr>
        <p:spPr>
          <a:xfrm>
            <a:off x="1228725" y="3762375"/>
            <a:ext cx="3324225" cy="155257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800" b="1" dirty="0">
                <a:solidFill>
                  <a:schemeClr val="bg1"/>
                </a:solidFill>
              </a:rPr>
              <a:t>Recuperar Información</a:t>
            </a:r>
          </a:p>
        </p:txBody>
      </p:sp>
      <p:sp>
        <p:nvSpPr>
          <p:cNvPr id="6" name="Content Placeholder 2">
            <a:extLst>
              <a:ext uri="{FF2B5EF4-FFF2-40B4-BE49-F238E27FC236}">
                <a16:creationId xmlns:a16="http://schemas.microsoft.com/office/drawing/2014/main" id="{555E0ED5-44D1-4D1C-284C-30769E75878B}"/>
              </a:ext>
            </a:extLst>
          </p:cNvPr>
          <p:cNvSpPr txBox="1">
            <a:spLocks/>
          </p:cNvSpPr>
          <p:nvPr/>
        </p:nvSpPr>
        <p:spPr>
          <a:xfrm>
            <a:off x="209550" y="509587"/>
            <a:ext cx="3667125" cy="145097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600" b="1" i="1" dirty="0">
                <a:solidFill>
                  <a:schemeClr val="bg1"/>
                </a:solidFill>
              </a:rPr>
              <a:t>Paul Otlet </a:t>
            </a:r>
            <a:r>
              <a:rPr lang="es-ES" sz="1600" i="1" dirty="0">
                <a:solidFill>
                  <a:schemeClr val="bg1"/>
                </a:solidFill>
              </a:rPr>
              <a:t>organizando su fichero RBU </a:t>
            </a:r>
            <a:br>
              <a:rPr lang="es-ES" sz="1600" i="1" dirty="0">
                <a:solidFill>
                  <a:schemeClr val="bg1"/>
                </a:solidFill>
              </a:rPr>
            </a:br>
            <a:r>
              <a:rPr lang="es-ES" sz="1600" i="1" dirty="0">
                <a:solidFill>
                  <a:schemeClr val="bg1"/>
                </a:solidFill>
              </a:rPr>
              <a:t>(Repositorio Bibliográfico Universal)</a:t>
            </a:r>
          </a:p>
        </p:txBody>
      </p:sp>
      <p:sp>
        <p:nvSpPr>
          <p:cNvPr id="7" name="Content Placeholder 2">
            <a:extLst>
              <a:ext uri="{FF2B5EF4-FFF2-40B4-BE49-F238E27FC236}">
                <a16:creationId xmlns:a16="http://schemas.microsoft.com/office/drawing/2014/main" id="{487A7D91-583C-E079-C283-A83579F0E0AD}"/>
              </a:ext>
            </a:extLst>
          </p:cNvPr>
          <p:cNvSpPr txBox="1">
            <a:spLocks/>
          </p:cNvSpPr>
          <p:nvPr/>
        </p:nvSpPr>
        <p:spPr>
          <a:xfrm>
            <a:off x="209550" y="1625599"/>
            <a:ext cx="3667125" cy="900906"/>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600" b="1" i="1" dirty="0">
                <a:solidFill>
                  <a:schemeClr val="bg1"/>
                </a:solidFill>
              </a:rPr>
              <a:t>Sistema de Clasificación Decimal Universal CDU</a:t>
            </a:r>
            <a:endParaRPr lang="es-ES" sz="1600" i="1" dirty="0">
              <a:solidFill>
                <a:schemeClr val="bg1"/>
              </a:solidFill>
            </a:endParaRPr>
          </a:p>
        </p:txBody>
      </p:sp>
      <p:sp>
        <p:nvSpPr>
          <p:cNvPr id="8" name="Content Placeholder 2">
            <a:extLst>
              <a:ext uri="{FF2B5EF4-FFF2-40B4-BE49-F238E27FC236}">
                <a16:creationId xmlns:a16="http://schemas.microsoft.com/office/drawing/2014/main" id="{39A96D8B-7AB4-A951-E4F8-C316B75F25D3}"/>
              </a:ext>
            </a:extLst>
          </p:cNvPr>
          <p:cNvSpPr txBox="1">
            <a:spLocks/>
          </p:cNvSpPr>
          <p:nvPr/>
        </p:nvSpPr>
        <p:spPr>
          <a:xfrm>
            <a:off x="6286500" y="2528094"/>
            <a:ext cx="3667125" cy="900906"/>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600" b="1" i="1" dirty="0">
                <a:solidFill>
                  <a:schemeClr val="bg1"/>
                </a:solidFill>
              </a:rPr>
              <a:t>Lenguajes Documentales</a:t>
            </a:r>
            <a:endParaRPr lang="es-ES" sz="1600" i="1" dirty="0">
              <a:solidFill>
                <a:schemeClr val="bg1"/>
              </a:solidFill>
            </a:endParaRPr>
          </a:p>
        </p:txBody>
      </p:sp>
      <p:pic>
        <p:nvPicPr>
          <p:cNvPr id="9" name="Picture 8">
            <a:extLst>
              <a:ext uri="{FF2B5EF4-FFF2-40B4-BE49-F238E27FC236}">
                <a16:creationId xmlns:a16="http://schemas.microsoft.com/office/drawing/2014/main" id="{7495E5CA-B364-4C0D-3016-EFBA993EC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443" y="3019425"/>
            <a:ext cx="2827088" cy="3657202"/>
          </a:xfrm>
          <a:prstGeom prst="rect">
            <a:avLst/>
          </a:prstGeom>
        </p:spPr>
      </p:pic>
    </p:spTree>
    <p:extLst>
      <p:ext uri="{BB962C8B-B14F-4D97-AF65-F5344CB8AC3E}">
        <p14:creationId xmlns:p14="http://schemas.microsoft.com/office/powerpoint/2010/main" val="3926651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Clasificar, clasificar, clasificar…</a:t>
            </a:r>
          </a:p>
          <a:p>
            <a:pPr marL="452438" indent="-363538">
              <a:lnSpc>
                <a:spcPct val="100000"/>
              </a:lnSpc>
              <a:spcBef>
                <a:spcPts val="1400"/>
              </a:spcBef>
              <a:spcAft>
                <a:spcPts val="1400"/>
              </a:spcAft>
              <a:buFont typeface="Symbol" panose="05050102010706020507" pitchFamily="18" charset="2"/>
              <a:buChar char=""/>
            </a:pPr>
            <a:r>
              <a:rPr lang="es-ES" sz="2400" dirty="0"/>
              <a:t>La mente humana no puede retener todo el conocimiento</a:t>
            </a:r>
          </a:p>
          <a:p>
            <a:pPr marL="452438" indent="-363538">
              <a:lnSpc>
                <a:spcPct val="100000"/>
              </a:lnSpc>
              <a:spcBef>
                <a:spcPts val="1400"/>
              </a:spcBef>
              <a:spcAft>
                <a:spcPts val="1400"/>
              </a:spcAft>
              <a:buFont typeface="Symbol" panose="05050102010706020507" pitchFamily="18" charset="2"/>
              <a:buChar char=""/>
            </a:pPr>
            <a:r>
              <a:rPr lang="es-ES" sz="2400" dirty="0"/>
              <a:t>Nuestra mente es selectiva y sólo procesa la información relevante y pertinente</a:t>
            </a:r>
          </a:p>
          <a:p>
            <a:pPr marL="452438" indent="-363538">
              <a:lnSpc>
                <a:spcPct val="100000"/>
              </a:lnSpc>
              <a:spcBef>
                <a:spcPts val="1400"/>
              </a:spcBef>
              <a:spcAft>
                <a:spcPts val="1400"/>
              </a:spcAft>
              <a:buFont typeface="Symbol" panose="05050102010706020507" pitchFamily="18" charset="2"/>
              <a:buChar char=""/>
            </a:pPr>
            <a:r>
              <a:rPr lang="es-ES" sz="2400" dirty="0"/>
              <a:t>Cuando el número de documentos es elevado, se requiere clasificar, segmentar</a:t>
            </a:r>
          </a:p>
          <a:p>
            <a:pPr marL="452438" indent="-363538">
              <a:lnSpc>
                <a:spcPct val="100000"/>
              </a:lnSpc>
              <a:spcBef>
                <a:spcPts val="1400"/>
              </a:spcBef>
              <a:spcAft>
                <a:spcPts val="1400"/>
              </a:spcAft>
              <a:buFont typeface="Symbol" panose="05050102010706020507" pitchFamily="18" charset="2"/>
              <a:buChar char=""/>
            </a:pPr>
            <a:r>
              <a:rPr lang="es-ES" sz="2400" dirty="0"/>
              <a:t>Esto propicia la aparición de los Lenguajes Documentales, la Documentación</a:t>
            </a:r>
          </a:p>
          <a:p>
            <a:pPr marL="452438" indent="-363538">
              <a:lnSpc>
                <a:spcPct val="100000"/>
              </a:lnSpc>
              <a:spcBef>
                <a:spcPts val="1400"/>
              </a:spcBef>
              <a:spcAft>
                <a:spcPts val="1400"/>
              </a:spcAft>
              <a:buFont typeface="Symbol" panose="05050102010706020507" pitchFamily="18" charset="2"/>
              <a:buChar char=""/>
            </a:pPr>
            <a:r>
              <a:rPr lang="es-ES" sz="2400" dirty="0"/>
              <a:t>Identificar, catalogar, clasificar, representar, organizar, recuperar, proveer y difundir la información precisa para satisfacer necesidades concretas</a:t>
            </a:r>
          </a:p>
        </p:txBody>
      </p:sp>
    </p:spTree>
    <p:extLst>
      <p:ext uri="{BB962C8B-B14F-4D97-AF65-F5344CB8AC3E}">
        <p14:creationId xmlns:p14="http://schemas.microsoft.com/office/powerpoint/2010/main" val="88108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9B65FD-442A-22D9-563C-E19E2B7A0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034" y="573245"/>
            <a:ext cx="7823795" cy="5711509"/>
          </a:xfrm>
          <a:prstGeom prst="rect">
            <a:avLst/>
          </a:prstGeom>
        </p:spPr>
      </p:pic>
      <p:pic>
        <p:nvPicPr>
          <p:cNvPr id="4" name="Picture 3">
            <a:extLst>
              <a:ext uri="{FF2B5EF4-FFF2-40B4-BE49-F238E27FC236}">
                <a16:creationId xmlns:a16="http://schemas.microsoft.com/office/drawing/2014/main" id="{BF27B0D7-B8B7-7E9B-57F4-D2645FCB0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1" y="573245"/>
            <a:ext cx="4188007" cy="5594665"/>
          </a:xfrm>
          <a:prstGeom prst="rect">
            <a:avLst/>
          </a:prstGeom>
        </p:spPr>
      </p:pic>
    </p:spTree>
    <p:extLst>
      <p:ext uri="{BB962C8B-B14F-4D97-AF65-F5344CB8AC3E}">
        <p14:creationId xmlns:p14="http://schemas.microsoft.com/office/powerpoint/2010/main" val="4002786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Dominar el conocimiento universal</a:t>
            </a:r>
          </a:p>
          <a:p>
            <a:pPr marL="452438" indent="-363538">
              <a:lnSpc>
                <a:spcPct val="100000"/>
              </a:lnSpc>
              <a:spcBef>
                <a:spcPts val="1400"/>
              </a:spcBef>
              <a:spcAft>
                <a:spcPts val="1400"/>
              </a:spcAft>
              <a:buFont typeface="Symbol" panose="05050102010706020507" pitchFamily="18" charset="2"/>
              <a:buChar char=""/>
            </a:pPr>
            <a:r>
              <a:rPr lang="es-ES" sz="2400" dirty="0"/>
              <a:t>Clasificaciones como la CDU son un ejemplo de sistematización </a:t>
            </a:r>
          </a:p>
          <a:p>
            <a:pPr marL="452438" indent="-363538">
              <a:lnSpc>
                <a:spcPct val="100000"/>
              </a:lnSpc>
              <a:spcBef>
                <a:spcPts val="1400"/>
              </a:spcBef>
              <a:spcAft>
                <a:spcPts val="1400"/>
              </a:spcAft>
              <a:buFont typeface="Symbol" panose="05050102010706020507" pitchFamily="18" charset="2"/>
              <a:buChar char=""/>
            </a:pPr>
            <a:r>
              <a:rPr lang="es-ES" sz="2400" dirty="0"/>
              <a:t>El ser humano crea estructura, coordina, relaciona y clasifica el conocimiento</a:t>
            </a:r>
          </a:p>
          <a:p>
            <a:pPr marL="452438" indent="-363538">
              <a:lnSpc>
                <a:spcPct val="100000"/>
              </a:lnSpc>
              <a:spcBef>
                <a:spcPts val="1400"/>
              </a:spcBef>
              <a:spcAft>
                <a:spcPts val="1400"/>
              </a:spcAft>
              <a:buFont typeface="Symbol" panose="05050102010706020507" pitchFamily="18" charset="2"/>
              <a:buChar char=""/>
            </a:pPr>
            <a:r>
              <a:rPr lang="es-ES" sz="2400" dirty="0"/>
              <a:t>Nuestra mente asimila temas, etiquetas, rasgos o características</a:t>
            </a:r>
          </a:p>
          <a:p>
            <a:pPr marL="452438" indent="-363538">
              <a:lnSpc>
                <a:spcPct val="100000"/>
              </a:lnSpc>
              <a:spcBef>
                <a:spcPts val="1400"/>
              </a:spcBef>
              <a:spcAft>
                <a:spcPts val="1400"/>
              </a:spcAft>
              <a:buFont typeface="Symbol" panose="05050102010706020507" pitchFamily="18" charset="2"/>
              <a:buChar char=""/>
            </a:pPr>
            <a:r>
              <a:rPr lang="es-ES" sz="2400" dirty="0"/>
              <a:t>Tenemos la capacidad de asociar, relacionar, jerarquizar, sujetos y objetos, predicados y atributos</a:t>
            </a:r>
          </a:p>
          <a:p>
            <a:pPr marL="452438" indent="-363538">
              <a:lnSpc>
                <a:spcPct val="100000"/>
              </a:lnSpc>
              <a:spcBef>
                <a:spcPts val="1400"/>
              </a:spcBef>
              <a:spcAft>
                <a:spcPts val="1400"/>
              </a:spcAft>
              <a:buFont typeface="Symbol" panose="05050102010706020507" pitchFamily="18" charset="2"/>
              <a:buChar char=""/>
            </a:pPr>
            <a:r>
              <a:rPr lang="es-ES" sz="2400" dirty="0"/>
              <a:t>La organización del conocimiento para su rápido acceso y recuperación</a:t>
            </a:r>
          </a:p>
        </p:txBody>
      </p:sp>
    </p:spTree>
    <p:extLst>
      <p:ext uri="{BB962C8B-B14F-4D97-AF65-F5344CB8AC3E}">
        <p14:creationId xmlns:p14="http://schemas.microsoft.com/office/powerpoint/2010/main" val="88002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12B20-9543-2101-C7A6-E2CD2DBFC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7250"/>
            <a:ext cx="12192000" cy="12192000"/>
          </a:xfrm>
          <a:prstGeom prst="rect">
            <a:avLst/>
          </a:prstGeom>
        </p:spPr>
      </p:pic>
      <p:sp>
        <p:nvSpPr>
          <p:cNvPr id="4" name="Content Placeholder 2">
            <a:extLst>
              <a:ext uri="{FF2B5EF4-FFF2-40B4-BE49-F238E27FC236}">
                <a16:creationId xmlns:a16="http://schemas.microsoft.com/office/drawing/2014/main" id="{2CB5232C-9EAB-DAFC-4157-8C875E0EB240}"/>
              </a:ext>
            </a:extLst>
          </p:cNvPr>
          <p:cNvSpPr txBox="1">
            <a:spLocks/>
          </p:cNvSpPr>
          <p:nvPr/>
        </p:nvSpPr>
        <p:spPr>
          <a:xfrm>
            <a:off x="-266700" y="504825"/>
            <a:ext cx="5219700" cy="155257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800" b="1" dirty="0">
                <a:solidFill>
                  <a:schemeClr val="bg1"/>
                </a:solidFill>
              </a:rPr>
              <a:t>El tiempo es oro</a:t>
            </a:r>
          </a:p>
        </p:txBody>
      </p:sp>
      <p:sp>
        <p:nvSpPr>
          <p:cNvPr id="5" name="Content Placeholder 2">
            <a:extLst>
              <a:ext uri="{FF2B5EF4-FFF2-40B4-BE49-F238E27FC236}">
                <a16:creationId xmlns:a16="http://schemas.microsoft.com/office/drawing/2014/main" id="{EF9C8516-4345-6342-62A2-7B9758F05481}"/>
              </a:ext>
            </a:extLst>
          </p:cNvPr>
          <p:cNvSpPr txBox="1">
            <a:spLocks/>
          </p:cNvSpPr>
          <p:nvPr/>
        </p:nvSpPr>
        <p:spPr>
          <a:xfrm>
            <a:off x="276225" y="3533776"/>
            <a:ext cx="8448675" cy="155257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800" b="1" dirty="0">
                <a:solidFill>
                  <a:schemeClr val="bg1"/>
                </a:solidFill>
              </a:rPr>
              <a:t>Recuperar la información que se necesita en el menor tiempo posible</a:t>
            </a:r>
          </a:p>
        </p:txBody>
      </p:sp>
    </p:spTree>
    <p:extLst>
      <p:ext uri="{BB962C8B-B14F-4D97-AF65-F5344CB8AC3E}">
        <p14:creationId xmlns:p14="http://schemas.microsoft.com/office/powerpoint/2010/main" val="1073736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Cuando la recuperación no es suficiente… El factor “tiempo”</a:t>
            </a:r>
          </a:p>
          <a:p>
            <a:pPr marL="452438" indent="-363538">
              <a:lnSpc>
                <a:spcPct val="100000"/>
              </a:lnSpc>
              <a:spcBef>
                <a:spcPts val="1400"/>
              </a:spcBef>
              <a:spcAft>
                <a:spcPts val="1400"/>
              </a:spcAft>
              <a:buFont typeface="Symbol" panose="05050102010706020507" pitchFamily="18" charset="2"/>
              <a:buChar char=""/>
            </a:pPr>
            <a:r>
              <a:rPr lang="es-ES" sz="2400" dirty="0"/>
              <a:t>No es suficiente encontrar documentos o informaciones</a:t>
            </a:r>
          </a:p>
          <a:p>
            <a:pPr marL="452438" indent="-363538">
              <a:lnSpc>
                <a:spcPct val="100000"/>
              </a:lnSpc>
              <a:spcBef>
                <a:spcPts val="1400"/>
              </a:spcBef>
              <a:spcAft>
                <a:spcPts val="1400"/>
              </a:spcAft>
              <a:buFont typeface="Symbol" panose="05050102010706020507" pitchFamily="18" charset="2"/>
              <a:buChar char=""/>
            </a:pPr>
            <a:r>
              <a:rPr lang="es-ES" sz="2400" dirty="0"/>
              <a:t>Se necesita satisfacer la necesidad de información más rápidamente</a:t>
            </a:r>
          </a:p>
          <a:p>
            <a:pPr marL="452438" indent="-363538">
              <a:lnSpc>
                <a:spcPct val="100000"/>
              </a:lnSpc>
              <a:spcBef>
                <a:spcPts val="1400"/>
              </a:spcBef>
              <a:spcAft>
                <a:spcPts val="1400"/>
              </a:spcAft>
              <a:buFont typeface="Symbol" panose="05050102010706020507" pitchFamily="18" charset="2"/>
              <a:buChar char=""/>
            </a:pPr>
            <a:r>
              <a:rPr lang="es-ES" sz="2400" dirty="0"/>
              <a:t>El factor tiempo es clave</a:t>
            </a:r>
          </a:p>
          <a:p>
            <a:pPr marL="452438" indent="-363538">
              <a:lnSpc>
                <a:spcPct val="100000"/>
              </a:lnSpc>
              <a:spcBef>
                <a:spcPts val="1400"/>
              </a:spcBef>
              <a:spcAft>
                <a:spcPts val="1400"/>
              </a:spcAft>
              <a:buFont typeface="Symbol" panose="05050102010706020507" pitchFamily="18" charset="2"/>
              <a:buChar char=""/>
            </a:pPr>
            <a:r>
              <a:rPr lang="es-ES" sz="2400" dirty="0"/>
              <a:t>A partir de los 60, la Informática empieza a trabajar en este problema</a:t>
            </a:r>
          </a:p>
          <a:p>
            <a:pPr marL="452438" indent="-363538">
              <a:lnSpc>
                <a:spcPct val="100000"/>
              </a:lnSpc>
              <a:spcBef>
                <a:spcPts val="1400"/>
              </a:spcBef>
              <a:spcAft>
                <a:spcPts val="1400"/>
              </a:spcAft>
              <a:buFont typeface="Symbol" panose="05050102010706020507" pitchFamily="18" charset="2"/>
              <a:buChar char=""/>
            </a:pPr>
            <a:r>
              <a:rPr lang="es-ES" sz="2400" dirty="0"/>
              <a:t>A partir de los 80, surge el lenguaje SQL y las primeras bases de datos competitivas</a:t>
            </a:r>
          </a:p>
          <a:p>
            <a:pPr marL="452438" indent="-363538">
              <a:lnSpc>
                <a:spcPct val="100000"/>
              </a:lnSpc>
              <a:spcBef>
                <a:spcPts val="1400"/>
              </a:spcBef>
              <a:spcAft>
                <a:spcPts val="1400"/>
              </a:spcAft>
              <a:buFont typeface="Symbol" panose="05050102010706020507" pitchFamily="18" charset="2"/>
              <a:buChar char=""/>
            </a:pPr>
            <a:r>
              <a:rPr lang="es-ES" sz="2400" dirty="0"/>
              <a:t>Internet se divulga a partir de los 90 con el primer sitio web (Tim Berners Lee)</a:t>
            </a:r>
          </a:p>
        </p:txBody>
      </p:sp>
    </p:spTree>
    <p:extLst>
      <p:ext uri="{BB962C8B-B14F-4D97-AF65-F5344CB8AC3E}">
        <p14:creationId xmlns:p14="http://schemas.microsoft.com/office/powerpoint/2010/main" val="134234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37162-AEEB-4B6E-0E2F-C3E367E46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7325"/>
            <a:ext cx="12192000" cy="12192000"/>
          </a:xfrm>
          <a:prstGeom prst="rect">
            <a:avLst/>
          </a:prstGeom>
        </p:spPr>
      </p:pic>
      <p:sp>
        <p:nvSpPr>
          <p:cNvPr id="6" name="Content Placeholder 2">
            <a:extLst>
              <a:ext uri="{FF2B5EF4-FFF2-40B4-BE49-F238E27FC236}">
                <a16:creationId xmlns:a16="http://schemas.microsoft.com/office/drawing/2014/main" id="{48F20AF2-2BD0-BBF8-69FE-8D0C5E4143A5}"/>
              </a:ext>
            </a:extLst>
          </p:cNvPr>
          <p:cNvSpPr txBox="1">
            <a:spLocks/>
          </p:cNvSpPr>
          <p:nvPr/>
        </p:nvSpPr>
        <p:spPr>
          <a:xfrm>
            <a:off x="4029074" y="3019426"/>
            <a:ext cx="4133851" cy="1533524"/>
          </a:xfrm>
          <a:prstGeom prst="rect">
            <a:avLst/>
          </a:prstGeom>
          <a:solidFill>
            <a:srgbClr val="000000">
              <a:alpha val="50196"/>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7200" b="1" dirty="0">
                <a:solidFill>
                  <a:schemeClr val="bg1"/>
                </a:solidFill>
              </a:rPr>
              <a:t>Internet</a:t>
            </a:r>
          </a:p>
        </p:txBody>
      </p:sp>
      <p:sp>
        <p:nvSpPr>
          <p:cNvPr id="7" name="Content Placeholder 2">
            <a:extLst>
              <a:ext uri="{FF2B5EF4-FFF2-40B4-BE49-F238E27FC236}">
                <a16:creationId xmlns:a16="http://schemas.microsoft.com/office/drawing/2014/main" id="{79A20C87-867F-5C7B-8D43-61F8760F5467}"/>
              </a:ext>
            </a:extLst>
          </p:cNvPr>
          <p:cNvSpPr txBox="1">
            <a:spLocks/>
          </p:cNvSpPr>
          <p:nvPr/>
        </p:nvSpPr>
        <p:spPr>
          <a:xfrm>
            <a:off x="8801100" y="3019426"/>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Catálogos</a:t>
            </a:r>
          </a:p>
        </p:txBody>
      </p:sp>
      <p:sp>
        <p:nvSpPr>
          <p:cNvPr id="8" name="Content Placeholder 2">
            <a:extLst>
              <a:ext uri="{FF2B5EF4-FFF2-40B4-BE49-F238E27FC236}">
                <a16:creationId xmlns:a16="http://schemas.microsoft.com/office/drawing/2014/main" id="{5DFE3831-40BC-869F-4069-E4F60BE9B7D7}"/>
              </a:ext>
            </a:extLst>
          </p:cNvPr>
          <p:cNvSpPr txBox="1">
            <a:spLocks/>
          </p:cNvSpPr>
          <p:nvPr/>
        </p:nvSpPr>
        <p:spPr>
          <a:xfrm>
            <a:off x="1123948" y="1766885"/>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Bibliotecas</a:t>
            </a:r>
          </a:p>
        </p:txBody>
      </p:sp>
      <p:sp>
        <p:nvSpPr>
          <p:cNvPr id="9" name="Content Placeholder 2">
            <a:extLst>
              <a:ext uri="{FF2B5EF4-FFF2-40B4-BE49-F238E27FC236}">
                <a16:creationId xmlns:a16="http://schemas.microsoft.com/office/drawing/2014/main" id="{D6B493C9-10CE-E55C-1A98-D30EBA5A0C29}"/>
              </a:ext>
            </a:extLst>
          </p:cNvPr>
          <p:cNvSpPr txBox="1">
            <a:spLocks/>
          </p:cNvSpPr>
          <p:nvPr/>
        </p:nvSpPr>
        <p:spPr>
          <a:xfrm>
            <a:off x="795337" y="3429000"/>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Documentación</a:t>
            </a:r>
          </a:p>
        </p:txBody>
      </p:sp>
      <p:sp>
        <p:nvSpPr>
          <p:cNvPr id="10" name="Content Placeholder 2">
            <a:extLst>
              <a:ext uri="{FF2B5EF4-FFF2-40B4-BE49-F238E27FC236}">
                <a16:creationId xmlns:a16="http://schemas.microsoft.com/office/drawing/2014/main" id="{830B5FE4-5C51-401E-F020-53D72E4EAEE1}"/>
              </a:ext>
            </a:extLst>
          </p:cNvPr>
          <p:cNvSpPr txBox="1">
            <a:spLocks/>
          </p:cNvSpPr>
          <p:nvPr/>
        </p:nvSpPr>
        <p:spPr>
          <a:xfrm>
            <a:off x="1402555" y="4953001"/>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Archivos</a:t>
            </a:r>
          </a:p>
        </p:txBody>
      </p:sp>
      <p:sp>
        <p:nvSpPr>
          <p:cNvPr id="11" name="Content Placeholder 2">
            <a:extLst>
              <a:ext uri="{FF2B5EF4-FFF2-40B4-BE49-F238E27FC236}">
                <a16:creationId xmlns:a16="http://schemas.microsoft.com/office/drawing/2014/main" id="{9A07376D-86A1-6DD5-831C-821BE5D63A70}"/>
              </a:ext>
            </a:extLst>
          </p:cNvPr>
          <p:cNvSpPr txBox="1">
            <a:spLocks/>
          </p:cNvSpPr>
          <p:nvPr/>
        </p:nvSpPr>
        <p:spPr>
          <a:xfrm>
            <a:off x="8615361" y="4638675"/>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Código / Software</a:t>
            </a:r>
          </a:p>
        </p:txBody>
      </p:sp>
      <p:sp>
        <p:nvSpPr>
          <p:cNvPr id="12" name="Content Placeholder 2">
            <a:extLst>
              <a:ext uri="{FF2B5EF4-FFF2-40B4-BE49-F238E27FC236}">
                <a16:creationId xmlns:a16="http://schemas.microsoft.com/office/drawing/2014/main" id="{A92F75D0-A765-D72A-0314-9F485AD18E50}"/>
              </a:ext>
            </a:extLst>
          </p:cNvPr>
          <p:cNvSpPr txBox="1">
            <a:spLocks/>
          </p:cNvSpPr>
          <p:nvPr/>
        </p:nvSpPr>
        <p:spPr>
          <a:xfrm>
            <a:off x="4979195" y="5481639"/>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Multimedia</a:t>
            </a:r>
          </a:p>
        </p:txBody>
      </p:sp>
      <p:sp>
        <p:nvSpPr>
          <p:cNvPr id="13" name="Content Placeholder 2">
            <a:extLst>
              <a:ext uri="{FF2B5EF4-FFF2-40B4-BE49-F238E27FC236}">
                <a16:creationId xmlns:a16="http://schemas.microsoft.com/office/drawing/2014/main" id="{59A3F783-F5BD-5F9C-12D9-BE11FCB10237}"/>
              </a:ext>
            </a:extLst>
          </p:cNvPr>
          <p:cNvSpPr txBox="1">
            <a:spLocks/>
          </p:cNvSpPr>
          <p:nvPr/>
        </p:nvSpPr>
        <p:spPr>
          <a:xfrm>
            <a:off x="7884321" y="1638299"/>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Documentos digitales</a:t>
            </a:r>
          </a:p>
        </p:txBody>
      </p:sp>
      <p:sp>
        <p:nvSpPr>
          <p:cNvPr id="14" name="Content Placeholder 2">
            <a:extLst>
              <a:ext uri="{FF2B5EF4-FFF2-40B4-BE49-F238E27FC236}">
                <a16:creationId xmlns:a16="http://schemas.microsoft.com/office/drawing/2014/main" id="{08162B41-9665-35A2-A842-928E89AE8506}"/>
              </a:ext>
            </a:extLst>
          </p:cNvPr>
          <p:cNvSpPr txBox="1">
            <a:spLocks/>
          </p:cNvSpPr>
          <p:nvPr/>
        </p:nvSpPr>
        <p:spPr>
          <a:xfrm>
            <a:off x="4643436" y="952499"/>
            <a:ext cx="2905126"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Soporte del trabajo humano</a:t>
            </a:r>
          </a:p>
        </p:txBody>
      </p:sp>
    </p:spTree>
    <p:extLst>
      <p:ext uri="{BB962C8B-B14F-4D97-AF65-F5344CB8AC3E}">
        <p14:creationId xmlns:p14="http://schemas.microsoft.com/office/powerpoint/2010/main" val="3024077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1279D-D88A-4073-A08E-29D8CD1B7460}"/>
              </a:ext>
            </a:extLst>
          </p:cNvPr>
          <p:cNvSpPr>
            <a:spLocks noGrp="1"/>
          </p:cNvSpPr>
          <p:nvPr>
            <p:ph type="title"/>
          </p:nvPr>
        </p:nvSpPr>
        <p:spPr>
          <a:xfrm>
            <a:off x="7711127" y="1762812"/>
            <a:ext cx="3444711" cy="484057"/>
          </a:xfrm>
        </p:spPr>
        <p:txBody>
          <a:bodyPr>
            <a:noAutofit/>
          </a:bodyPr>
          <a:lstStyle/>
          <a:p>
            <a:r>
              <a:rPr lang="es-ES" sz="1400" b="1" i="1" dirty="0"/>
              <a:t>Descargo de responsabilidad</a:t>
            </a:r>
          </a:p>
        </p:txBody>
      </p:sp>
      <p:sp>
        <p:nvSpPr>
          <p:cNvPr id="3" name="Marcador de contenido 2">
            <a:extLst>
              <a:ext uri="{FF2B5EF4-FFF2-40B4-BE49-F238E27FC236}">
                <a16:creationId xmlns:a16="http://schemas.microsoft.com/office/drawing/2014/main" id="{1D03BA3F-E77B-4F32-B5C6-0E45988A34E3}"/>
              </a:ext>
            </a:extLst>
          </p:cNvPr>
          <p:cNvSpPr>
            <a:spLocks noGrp="1"/>
          </p:cNvSpPr>
          <p:nvPr>
            <p:ph idx="1"/>
          </p:nvPr>
        </p:nvSpPr>
        <p:spPr>
          <a:xfrm>
            <a:off x="838200" y="2328421"/>
            <a:ext cx="10515600" cy="2660763"/>
          </a:xfrm>
        </p:spPr>
        <p:txBody>
          <a:bodyPr>
            <a:normAutofit/>
          </a:bodyPr>
          <a:lstStyle/>
          <a:p>
            <a:pPr algn="l"/>
            <a:r>
              <a:rPr lang="es-ES" sz="1400" b="0" i="1" dirty="0">
                <a:effectLst/>
                <a:latin typeface="Söhne"/>
              </a:rPr>
              <a:t>Esta presentación contiene opiniones, ideas e hipótesis que se proporcionan con el único propósito de estimular el pensamiento y la discusión. La información presentada no pretende ser una declaración definitiva de hechos y no debe considerarse como asesoramiento profesional.</a:t>
            </a:r>
          </a:p>
          <a:p>
            <a:pPr algn="l"/>
            <a:r>
              <a:rPr lang="es-ES" sz="1400" b="0" i="1" dirty="0">
                <a:effectLst/>
                <a:latin typeface="Söhne"/>
              </a:rPr>
              <a:t>La exactitud y validez de las opiniones expresadas en esta presentación pueden variar, y el espectador es alentado a ejercer su propio juicio crítico al evaluar la información proporcionada. La naturaleza especulativa de algunas ideas e hipótesis significa que pueden estar sujetas a cambios a medida que se desarrolla la investigación y se obtienen nuevos datos.</a:t>
            </a:r>
          </a:p>
          <a:p>
            <a:pPr algn="l"/>
            <a:r>
              <a:rPr lang="es-ES" sz="1400" b="0" i="1" dirty="0">
                <a:effectLst/>
                <a:latin typeface="Söhne"/>
              </a:rPr>
              <a:t>El presentador y los colaboradores no asumen responsabilidad por decisiones basadas en la información presentada en esta diapositiva. Se recomienda encarecidamente buscar asesoramiento profesional antes de tomar decisiones significativas basadas en estas opiniones, ideas o hipótesis.</a:t>
            </a:r>
          </a:p>
          <a:p>
            <a:pPr algn="l"/>
            <a:r>
              <a:rPr lang="es-ES" sz="1400" b="0" i="1" dirty="0">
                <a:effectLst/>
                <a:latin typeface="Söhne"/>
              </a:rPr>
              <a:t>Este descargo de responsabilidad abarca todo el contenido presentado y se aplica tanto a la información proporcionada por el presentador como a las contribuciones de terceros. La presentación está sujeta a actualizaciones y modificaciones sin previo aviso.</a:t>
            </a:r>
          </a:p>
        </p:txBody>
      </p:sp>
    </p:spTree>
    <p:extLst>
      <p:ext uri="{BB962C8B-B14F-4D97-AF65-F5344CB8AC3E}">
        <p14:creationId xmlns:p14="http://schemas.microsoft.com/office/powerpoint/2010/main" val="2569986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Internet, la gran tecnología disruptiva</a:t>
            </a:r>
          </a:p>
          <a:p>
            <a:pPr marL="452438" indent="-363538">
              <a:lnSpc>
                <a:spcPct val="100000"/>
              </a:lnSpc>
              <a:spcBef>
                <a:spcPts val="1400"/>
              </a:spcBef>
              <a:spcAft>
                <a:spcPts val="1400"/>
              </a:spcAft>
              <a:buFont typeface="Symbol" panose="05050102010706020507" pitchFamily="18" charset="2"/>
              <a:buChar char=""/>
            </a:pPr>
            <a:r>
              <a:rPr lang="es-ES" sz="2400" dirty="0"/>
              <a:t>Antes y después de Internet</a:t>
            </a:r>
          </a:p>
          <a:p>
            <a:pPr marL="452438" indent="-363538">
              <a:lnSpc>
                <a:spcPct val="100000"/>
              </a:lnSpc>
              <a:spcBef>
                <a:spcPts val="1400"/>
              </a:spcBef>
              <a:spcAft>
                <a:spcPts val="1400"/>
              </a:spcAft>
              <a:buFont typeface="Symbol" panose="05050102010706020507" pitchFamily="18" charset="2"/>
              <a:buChar char=""/>
            </a:pPr>
            <a:r>
              <a:rPr lang="es-ES" sz="2400" dirty="0"/>
              <a:t>Inmediatez en el acceso a la información, se ha volcado parte importante del saber humano</a:t>
            </a:r>
          </a:p>
          <a:p>
            <a:pPr marL="452438" indent="-363538">
              <a:lnSpc>
                <a:spcPct val="100000"/>
              </a:lnSpc>
              <a:spcBef>
                <a:spcPts val="1400"/>
              </a:spcBef>
              <a:spcAft>
                <a:spcPts val="1400"/>
              </a:spcAft>
              <a:buFont typeface="Symbol" panose="05050102010706020507" pitchFamily="18" charset="2"/>
              <a:buChar char=""/>
            </a:pPr>
            <a:r>
              <a:rPr lang="es-ES" sz="2400" dirty="0"/>
              <a:t>Cambio social, Comunicación, Costumbres, Formación, Conocimiento, Conectividad global</a:t>
            </a:r>
          </a:p>
          <a:p>
            <a:pPr marL="452438" indent="-363538">
              <a:lnSpc>
                <a:spcPct val="100000"/>
              </a:lnSpc>
              <a:spcBef>
                <a:spcPts val="1400"/>
              </a:spcBef>
              <a:spcAft>
                <a:spcPts val="1400"/>
              </a:spcAft>
              <a:buFont typeface="Symbol" panose="05050102010706020507" pitchFamily="18" charset="2"/>
              <a:buChar char=""/>
            </a:pPr>
            <a:r>
              <a:rPr lang="es-ES" sz="2400" dirty="0"/>
              <a:t>Economía digital, Oportunidades, Generación de Riqueza</a:t>
            </a:r>
          </a:p>
          <a:p>
            <a:pPr marL="452438" indent="-363538">
              <a:lnSpc>
                <a:spcPct val="100000"/>
              </a:lnSpc>
              <a:spcBef>
                <a:spcPts val="1400"/>
              </a:spcBef>
              <a:spcAft>
                <a:spcPts val="1400"/>
              </a:spcAft>
              <a:buFont typeface="Symbol" panose="05050102010706020507" pitchFamily="18" charset="2"/>
              <a:buChar char=""/>
            </a:pPr>
            <a:r>
              <a:rPr lang="es-ES" sz="2400" dirty="0"/>
              <a:t>Ha multiplicado la capacidad del ser humano, Aceleración del trabajo, del estudio, de la investigación, de la Ciencia</a:t>
            </a:r>
          </a:p>
        </p:txBody>
      </p:sp>
    </p:spTree>
    <p:extLst>
      <p:ext uri="{BB962C8B-B14F-4D97-AF65-F5344CB8AC3E}">
        <p14:creationId xmlns:p14="http://schemas.microsoft.com/office/powerpoint/2010/main" val="118166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21D7E-9667-8967-A1FC-04A34C36A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716977"/>
            <a:ext cx="9195864" cy="4804838"/>
          </a:xfrm>
          <a:prstGeom prst="rect">
            <a:avLst/>
          </a:prstGeom>
        </p:spPr>
      </p:pic>
      <p:sp>
        <p:nvSpPr>
          <p:cNvPr id="4" name="Content Placeholder 2">
            <a:extLst>
              <a:ext uri="{FF2B5EF4-FFF2-40B4-BE49-F238E27FC236}">
                <a16:creationId xmlns:a16="http://schemas.microsoft.com/office/drawing/2014/main" id="{3EFE06E3-8BEB-795D-3ECE-39D7164C7C8E}"/>
              </a:ext>
            </a:extLst>
          </p:cNvPr>
          <p:cNvSpPr txBox="1">
            <a:spLocks/>
          </p:cNvSpPr>
          <p:nvPr/>
        </p:nvSpPr>
        <p:spPr>
          <a:xfrm>
            <a:off x="576262" y="476246"/>
            <a:ext cx="2905126" cy="923929"/>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400" b="1" dirty="0">
                <a:solidFill>
                  <a:schemeClr val="bg1"/>
                </a:solidFill>
              </a:rPr>
              <a:t>Buscadores</a:t>
            </a:r>
          </a:p>
        </p:txBody>
      </p:sp>
      <p:sp>
        <p:nvSpPr>
          <p:cNvPr id="6" name="Content Placeholder 2">
            <a:extLst>
              <a:ext uri="{FF2B5EF4-FFF2-40B4-BE49-F238E27FC236}">
                <a16:creationId xmlns:a16="http://schemas.microsoft.com/office/drawing/2014/main" id="{9BFD250E-4331-F4C3-5339-B97FCF3677B1}"/>
              </a:ext>
            </a:extLst>
          </p:cNvPr>
          <p:cNvSpPr txBox="1">
            <a:spLocks/>
          </p:cNvSpPr>
          <p:nvPr/>
        </p:nvSpPr>
        <p:spPr>
          <a:xfrm>
            <a:off x="290512" y="1688402"/>
            <a:ext cx="5057775" cy="1390649"/>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200" b="1" dirty="0"/>
              <a:t>Comienza la época dorada de la recuperación de Información</a:t>
            </a:r>
          </a:p>
        </p:txBody>
      </p:sp>
      <p:sp>
        <p:nvSpPr>
          <p:cNvPr id="7" name="Content Placeholder 2">
            <a:extLst>
              <a:ext uri="{FF2B5EF4-FFF2-40B4-BE49-F238E27FC236}">
                <a16:creationId xmlns:a16="http://schemas.microsoft.com/office/drawing/2014/main" id="{662969E7-4F09-467B-A0FF-767B3DEF9039}"/>
              </a:ext>
            </a:extLst>
          </p:cNvPr>
          <p:cNvSpPr txBox="1">
            <a:spLocks/>
          </p:cNvSpPr>
          <p:nvPr/>
        </p:nvSpPr>
        <p:spPr>
          <a:xfrm>
            <a:off x="5700711" y="885817"/>
            <a:ext cx="5795964" cy="904876"/>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Dinamiza el proceso creativo e intelectual</a:t>
            </a:r>
          </a:p>
        </p:txBody>
      </p:sp>
      <p:sp>
        <p:nvSpPr>
          <p:cNvPr id="8" name="Content Placeholder 2">
            <a:extLst>
              <a:ext uri="{FF2B5EF4-FFF2-40B4-BE49-F238E27FC236}">
                <a16:creationId xmlns:a16="http://schemas.microsoft.com/office/drawing/2014/main" id="{D0CE0850-A9E6-E3F6-2273-969D62B20C13}"/>
              </a:ext>
            </a:extLst>
          </p:cNvPr>
          <p:cNvSpPr txBox="1">
            <a:spLocks/>
          </p:cNvSpPr>
          <p:nvPr/>
        </p:nvSpPr>
        <p:spPr>
          <a:xfrm>
            <a:off x="576262" y="5169598"/>
            <a:ext cx="3767138" cy="1066800"/>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Reduce los tiempos de búsqueda</a:t>
            </a:r>
          </a:p>
        </p:txBody>
      </p:sp>
      <p:sp>
        <p:nvSpPr>
          <p:cNvPr id="9" name="Content Placeholder 2">
            <a:extLst>
              <a:ext uri="{FF2B5EF4-FFF2-40B4-BE49-F238E27FC236}">
                <a16:creationId xmlns:a16="http://schemas.microsoft.com/office/drawing/2014/main" id="{4F79146A-FC2F-E39C-DCE4-7B72736A5873}"/>
              </a:ext>
            </a:extLst>
          </p:cNvPr>
          <p:cNvSpPr txBox="1">
            <a:spLocks/>
          </p:cNvSpPr>
          <p:nvPr/>
        </p:nvSpPr>
        <p:spPr>
          <a:xfrm>
            <a:off x="576262" y="3590924"/>
            <a:ext cx="2566988" cy="1066800"/>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Biblioteca universal</a:t>
            </a:r>
          </a:p>
        </p:txBody>
      </p:sp>
    </p:spTree>
    <p:extLst>
      <p:ext uri="{BB962C8B-B14F-4D97-AF65-F5344CB8AC3E}">
        <p14:creationId xmlns:p14="http://schemas.microsoft.com/office/powerpoint/2010/main" val="3186413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Primero fueron los buscadores…</a:t>
            </a:r>
          </a:p>
          <a:p>
            <a:pPr marL="452438" indent="-363538">
              <a:lnSpc>
                <a:spcPct val="100000"/>
              </a:lnSpc>
              <a:spcBef>
                <a:spcPts val="1400"/>
              </a:spcBef>
              <a:spcAft>
                <a:spcPts val="1400"/>
              </a:spcAft>
              <a:buFont typeface="Symbol" panose="05050102010706020507" pitchFamily="18" charset="2"/>
              <a:buChar char=""/>
            </a:pPr>
            <a:r>
              <a:rPr lang="es-ES" sz="2400" dirty="0"/>
              <a:t>Digitalización de los documentos, para su procesamiento y recuperación</a:t>
            </a:r>
          </a:p>
          <a:p>
            <a:pPr marL="452438" indent="-363538">
              <a:lnSpc>
                <a:spcPct val="100000"/>
              </a:lnSpc>
              <a:spcBef>
                <a:spcPts val="1400"/>
              </a:spcBef>
              <a:spcAft>
                <a:spcPts val="1400"/>
              </a:spcAft>
              <a:buFont typeface="Symbol" panose="05050102010706020507" pitchFamily="18" charset="2"/>
              <a:buChar char=""/>
            </a:pPr>
            <a:r>
              <a:rPr lang="es-ES" sz="2400" dirty="0"/>
              <a:t>Posibilidad de compartir al instante la información, nuestros pensamientos, opiniones, hallazgos…</a:t>
            </a:r>
          </a:p>
          <a:p>
            <a:pPr marL="452438" indent="-363538">
              <a:lnSpc>
                <a:spcPct val="100000"/>
              </a:lnSpc>
              <a:spcBef>
                <a:spcPts val="1400"/>
              </a:spcBef>
              <a:spcAft>
                <a:spcPts val="1400"/>
              </a:spcAft>
              <a:buFont typeface="Symbol" panose="05050102010706020507" pitchFamily="18" charset="2"/>
              <a:buChar char=""/>
            </a:pPr>
            <a:r>
              <a:rPr lang="es-ES" sz="2400" dirty="0"/>
              <a:t>Recuperar al instante y satisfacer nuestra necesidad de información</a:t>
            </a:r>
          </a:p>
          <a:p>
            <a:pPr marL="452438" indent="-363538">
              <a:lnSpc>
                <a:spcPct val="100000"/>
              </a:lnSpc>
              <a:spcBef>
                <a:spcPts val="1400"/>
              </a:spcBef>
              <a:spcAft>
                <a:spcPts val="1400"/>
              </a:spcAft>
              <a:buFont typeface="Symbol" panose="05050102010706020507" pitchFamily="18" charset="2"/>
              <a:buChar char=""/>
            </a:pPr>
            <a:r>
              <a:rPr lang="es-ES" sz="2400" dirty="0"/>
              <a:t>Conforme se perfeccionan, se transforma la tendencia de las personas a encontrar sólo lo que necesitan</a:t>
            </a:r>
          </a:p>
          <a:p>
            <a:pPr marL="452438" indent="-363538">
              <a:lnSpc>
                <a:spcPct val="100000"/>
              </a:lnSpc>
              <a:spcBef>
                <a:spcPts val="1400"/>
              </a:spcBef>
              <a:spcAft>
                <a:spcPts val="1400"/>
              </a:spcAft>
              <a:buFont typeface="Symbol" panose="05050102010706020507" pitchFamily="18" charset="2"/>
              <a:buChar char=""/>
            </a:pPr>
            <a:r>
              <a:rPr lang="es-ES" sz="2400" dirty="0"/>
              <a:t>Se crea una fuerte dependencia de los buscadores y en cierta medida se limita</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1840143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F550F-B0F9-3F72-A4EE-523B81A8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3100"/>
            <a:ext cx="12192000" cy="12192000"/>
          </a:xfrm>
          <a:prstGeom prst="rect">
            <a:avLst/>
          </a:prstGeom>
        </p:spPr>
      </p:pic>
      <p:sp>
        <p:nvSpPr>
          <p:cNvPr id="4" name="Speech Bubble: Oval 3">
            <a:extLst>
              <a:ext uri="{FF2B5EF4-FFF2-40B4-BE49-F238E27FC236}">
                <a16:creationId xmlns:a16="http://schemas.microsoft.com/office/drawing/2014/main" id="{D8560DA9-44D0-E665-9BEC-42EFE96B297D}"/>
              </a:ext>
            </a:extLst>
          </p:cNvPr>
          <p:cNvSpPr/>
          <p:nvPr/>
        </p:nvSpPr>
        <p:spPr>
          <a:xfrm>
            <a:off x="3743324" y="809626"/>
            <a:ext cx="3590925" cy="1714500"/>
          </a:xfrm>
          <a:prstGeom prst="wedgeEllipseCallout">
            <a:avLst>
              <a:gd name="adj1" fmla="val -54357"/>
              <a:gd name="adj2" fmla="val 83106"/>
            </a:avLst>
          </a:prstGeom>
          <a:solidFill>
            <a:schemeClr val="tx1">
              <a:alpha val="6980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t>Necesito información sobre la Recuperación de información y el Lenguaje Natural</a:t>
            </a:r>
          </a:p>
        </p:txBody>
      </p:sp>
      <p:sp>
        <p:nvSpPr>
          <p:cNvPr id="5" name="Speech Bubble: Oval 4">
            <a:extLst>
              <a:ext uri="{FF2B5EF4-FFF2-40B4-BE49-F238E27FC236}">
                <a16:creationId xmlns:a16="http://schemas.microsoft.com/office/drawing/2014/main" id="{B439CDFD-B8FB-5226-2947-2F3D6B8D1A67}"/>
              </a:ext>
            </a:extLst>
          </p:cNvPr>
          <p:cNvSpPr/>
          <p:nvPr/>
        </p:nvSpPr>
        <p:spPr>
          <a:xfrm>
            <a:off x="4095750" y="2705101"/>
            <a:ext cx="4400549" cy="2105024"/>
          </a:xfrm>
          <a:prstGeom prst="wedgeEllipseCallout">
            <a:avLst>
              <a:gd name="adj1" fmla="val 63945"/>
              <a:gd name="adj2" fmla="val -14116"/>
            </a:avLst>
          </a:prstGeom>
          <a:solidFill>
            <a:schemeClr val="tx1">
              <a:alpha val="6980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t>001#Recuperación# 01010010…</a:t>
            </a:r>
            <a:br>
              <a:rPr lang="es-ES" sz="1400" dirty="0"/>
            </a:br>
            <a:r>
              <a:rPr lang="es-ES" sz="1400" dirty="0"/>
              <a:t>002#información# 01001001… AND </a:t>
            </a:r>
            <a:br>
              <a:rPr lang="es-ES" sz="1400" dirty="0"/>
            </a:br>
            <a:r>
              <a:rPr lang="es-ES" sz="1400" dirty="0"/>
              <a:t>003#Lenguaje# 01001100…</a:t>
            </a:r>
            <a:br>
              <a:rPr lang="es-ES" sz="1400" dirty="0"/>
            </a:br>
            <a:r>
              <a:rPr lang="es-ES" sz="1400" dirty="0"/>
              <a:t>004#Natural# 01001110…</a:t>
            </a:r>
            <a:br>
              <a:rPr lang="es-ES" sz="2000" dirty="0"/>
            </a:br>
            <a:r>
              <a:rPr lang="es-ES" sz="2000" dirty="0"/>
              <a:t>q{2.334;1.323;2.455;3.22}</a:t>
            </a:r>
            <a:br>
              <a:rPr lang="es-ES" sz="2000" dirty="0"/>
            </a:br>
            <a:r>
              <a:rPr lang="es-ES" sz="2000" dirty="0"/>
              <a:t>SQL =&gt; SELECT * FROM…</a:t>
            </a:r>
          </a:p>
        </p:txBody>
      </p:sp>
      <p:sp>
        <p:nvSpPr>
          <p:cNvPr id="6" name="Content Placeholder 2">
            <a:extLst>
              <a:ext uri="{FF2B5EF4-FFF2-40B4-BE49-F238E27FC236}">
                <a16:creationId xmlns:a16="http://schemas.microsoft.com/office/drawing/2014/main" id="{2E156473-8E5A-E1DE-8F1D-4DBAB67CED1D}"/>
              </a:ext>
            </a:extLst>
          </p:cNvPr>
          <p:cNvSpPr txBox="1">
            <a:spLocks/>
          </p:cNvSpPr>
          <p:nvPr/>
        </p:nvSpPr>
        <p:spPr>
          <a:xfrm>
            <a:off x="395286" y="5331617"/>
            <a:ext cx="3533776" cy="1033463"/>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9600" b="1" dirty="0">
                <a:solidFill>
                  <a:schemeClr val="bg1"/>
                </a:solidFill>
              </a:rPr>
              <a:t>NPL</a:t>
            </a:r>
          </a:p>
        </p:txBody>
      </p:sp>
      <p:sp>
        <p:nvSpPr>
          <p:cNvPr id="7" name="Content Placeholder 2">
            <a:extLst>
              <a:ext uri="{FF2B5EF4-FFF2-40B4-BE49-F238E27FC236}">
                <a16:creationId xmlns:a16="http://schemas.microsoft.com/office/drawing/2014/main" id="{2D831BE0-363D-DBF4-4710-7D9A723739A1}"/>
              </a:ext>
            </a:extLst>
          </p:cNvPr>
          <p:cNvSpPr txBox="1">
            <a:spLocks/>
          </p:cNvSpPr>
          <p:nvPr/>
        </p:nvSpPr>
        <p:spPr>
          <a:xfrm>
            <a:off x="609599" y="6053140"/>
            <a:ext cx="5486401"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Natural Processing Language</a:t>
            </a:r>
          </a:p>
        </p:txBody>
      </p:sp>
    </p:spTree>
    <p:extLst>
      <p:ext uri="{BB962C8B-B14F-4D97-AF65-F5344CB8AC3E}">
        <p14:creationId xmlns:p14="http://schemas.microsoft.com/office/powerpoint/2010/main" val="3376008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Diálogo, delegación y comprensión…</a:t>
            </a:r>
          </a:p>
          <a:p>
            <a:pPr marL="452438" indent="-363538">
              <a:lnSpc>
                <a:spcPct val="100000"/>
              </a:lnSpc>
              <a:spcBef>
                <a:spcPts val="1400"/>
              </a:spcBef>
              <a:spcAft>
                <a:spcPts val="1400"/>
              </a:spcAft>
              <a:buFont typeface="Symbol" panose="05050102010706020507" pitchFamily="18" charset="2"/>
              <a:buChar char=""/>
            </a:pPr>
            <a:r>
              <a:rPr lang="es-ES" sz="2400" dirty="0"/>
              <a:t>Los buscadores iniciaron una era en la que preguntamos antes a la IA del buscador, que al bibliotecario </a:t>
            </a:r>
          </a:p>
          <a:p>
            <a:pPr marL="452438" indent="-363538">
              <a:lnSpc>
                <a:spcPct val="100000"/>
              </a:lnSpc>
              <a:spcBef>
                <a:spcPts val="1400"/>
              </a:spcBef>
              <a:spcAft>
                <a:spcPts val="1400"/>
              </a:spcAft>
              <a:buFont typeface="Symbol" panose="05050102010706020507" pitchFamily="18" charset="2"/>
              <a:buChar char=""/>
            </a:pPr>
            <a:r>
              <a:rPr lang="es-ES" sz="2400" dirty="0"/>
              <a:t>Delegamos y confiamos en los buscadores la habilidad de encontrar todo lo que necesitamos</a:t>
            </a:r>
          </a:p>
          <a:p>
            <a:pPr marL="452438" indent="-363538">
              <a:lnSpc>
                <a:spcPct val="100000"/>
              </a:lnSpc>
              <a:spcBef>
                <a:spcPts val="1400"/>
              </a:spcBef>
              <a:spcAft>
                <a:spcPts val="1400"/>
              </a:spcAft>
              <a:buFont typeface="Symbol" panose="05050102010706020507" pitchFamily="18" charset="2"/>
              <a:buChar char=""/>
            </a:pPr>
            <a:r>
              <a:rPr lang="es-ES" sz="2400" dirty="0"/>
              <a:t>El diálogo entre usuario y la IA del buscador se convierte en una de las prioridades</a:t>
            </a:r>
          </a:p>
          <a:p>
            <a:pPr marL="452438" indent="-363538">
              <a:lnSpc>
                <a:spcPct val="100000"/>
              </a:lnSpc>
              <a:spcBef>
                <a:spcPts val="1400"/>
              </a:spcBef>
              <a:spcAft>
                <a:spcPts val="1400"/>
              </a:spcAft>
              <a:buFont typeface="Symbol" panose="05050102010706020507" pitchFamily="18" charset="2"/>
              <a:buChar char=""/>
            </a:pPr>
            <a:r>
              <a:rPr lang="es-ES" sz="2400" dirty="0"/>
              <a:t>Procesamiento del Lenguaje Natural, la máquina tiene que entendernos</a:t>
            </a:r>
          </a:p>
          <a:p>
            <a:pPr marL="452438" indent="-363538">
              <a:lnSpc>
                <a:spcPct val="100000"/>
              </a:lnSpc>
              <a:spcBef>
                <a:spcPts val="1400"/>
              </a:spcBef>
              <a:spcAft>
                <a:spcPts val="1400"/>
              </a:spcAft>
              <a:buFont typeface="Symbol" panose="05050102010706020507" pitchFamily="18" charset="2"/>
              <a:buChar char=""/>
            </a:pPr>
            <a:r>
              <a:rPr lang="es-ES" sz="2400" dirty="0"/>
              <a:t>La máquina interpreta nuestras expresiones y perfecciona nuestra petición</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1672725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521F6-B235-123E-4643-EAA3C229E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8072"/>
            <a:ext cx="12192000" cy="3866606"/>
          </a:xfrm>
          <a:prstGeom prst="rect">
            <a:avLst/>
          </a:prstGeom>
        </p:spPr>
      </p:pic>
      <p:sp>
        <p:nvSpPr>
          <p:cNvPr id="4" name="Content Placeholder 2">
            <a:extLst>
              <a:ext uri="{FF2B5EF4-FFF2-40B4-BE49-F238E27FC236}">
                <a16:creationId xmlns:a16="http://schemas.microsoft.com/office/drawing/2014/main" id="{41CEDDAD-161B-675E-91F0-BE5EE07C597B}"/>
              </a:ext>
            </a:extLst>
          </p:cNvPr>
          <p:cNvSpPr txBox="1">
            <a:spLocks/>
          </p:cNvSpPr>
          <p:nvPr/>
        </p:nvSpPr>
        <p:spPr>
          <a:xfrm>
            <a:off x="380998" y="359298"/>
            <a:ext cx="10229851" cy="647699"/>
          </a:xfrm>
          <a:prstGeom prst="rect">
            <a:avLst/>
          </a:prstGeom>
          <a:solidFill>
            <a:srgbClr val="000000">
              <a:alpha val="50196"/>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600" b="1" dirty="0">
                <a:solidFill>
                  <a:schemeClr val="bg1"/>
                </a:solidFill>
              </a:rPr>
              <a:t>Clasificación automática - Aprendizaje </a:t>
            </a:r>
          </a:p>
        </p:txBody>
      </p:sp>
      <p:cxnSp>
        <p:nvCxnSpPr>
          <p:cNvPr id="6" name="Straight Arrow Connector 5">
            <a:extLst>
              <a:ext uri="{FF2B5EF4-FFF2-40B4-BE49-F238E27FC236}">
                <a16:creationId xmlns:a16="http://schemas.microsoft.com/office/drawing/2014/main" id="{0F6B64C8-1CF0-99B7-6E59-1946ED3C74F7}"/>
              </a:ext>
            </a:extLst>
          </p:cNvPr>
          <p:cNvCxnSpPr/>
          <p:nvPr/>
        </p:nvCxnSpPr>
        <p:spPr>
          <a:xfrm flipV="1">
            <a:off x="2171700" y="1866900"/>
            <a:ext cx="0" cy="32766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07AB3D-106D-407F-403E-FBDDF416E80E}"/>
              </a:ext>
            </a:extLst>
          </p:cNvPr>
          <p:cNvCxnSpPr>
            <a:endCxn id="3" idx="2"/>
          </p:cNvCxnSpPr>
          <p:nvPr/>
        </p:nvCxnSpPr>
        <p:spPr>
          <a:xfrm>
            <a:off x="2343150" y="5314678"/>
            <a:ext cx="375285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F4CA0040-CDE1-9BE2-E13F-F35A020A0C4B}"/>
              </a:ext>
            </a:extLst>
          </p:cNvPr>
          <p:cNvSpPr txBox="1">
            <a:spLocks/>
          </p:cNvSpPr>
          <p:nvPr/>
        </p:nvSpPr>
        <p:spPr>
          <a:xfrm>
            <a:off x="3676650" y="5314678"/>
            <a:ext cx="1238250"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accent2"/>
                </a:solidFill>
              </a:rPr>
              <a:t>Peso</a:t>
            </a:r>
          </a:p>
        </p:txBody>
      </p:sp>
      <p:sp>
        <p:nvSpPr>
          <p:cNvPr id="10" name="Content Placeholder 2">
            <a:extLst>
              <a:ext uri="{FF2B5EF4-FFF2-40B4-BE49-F238E27FC236}">
                <a16:creationId xmlns:a16="http://schemas.microsoft.com/office/drawing/2014/main" id="{4A125F70-AE3B-8B45-21B9-DBD348705922}"/>
              </a:ext>
            </a:extLst>
          </p:cNvPr>
          <p:cNvSpPr txBox="1">
            <a:spLocks/>
          </p:cNvSpPr>
          <p:nvPr/>
        </p:nvSpPr>
        <p:spPr>
          <a:xfrm>
            <a:off x="857250" y="3214687"/>
            <a:ext cx="1314450"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accent2"/>
                </a:solidFill>
              </a:rPr>
              <a:t>Altura</a:t>
            </a:r>
          </a:p>
        </p:txBody>
      </p:sp>
      <p:sp>
        <p:nvSpPr>
          <p:cNvPr id="11" name="Content Placeholder 2">
            <a:extLst>
              <a:ext uri="{FF2B5EF4-FFF2-40B4-BE49-F238E27FC236}">
                <a16:creationId xmlns:a16="http://schemas.microsoft.com/office/drawing/2014/main" id="{E854AD69-37C6-B35E-9006-7F756804E2C1}"/>
              </a:ext>
            </a:extLst>
          </p:cNvPr>
          <p:cNvSpPr txBox="1">
            <a:spLocks/>
          </p:cNvSpPr>
          <p:nvPr/>
        </p:nvSpPr>
        <p:spPr>
          <a:xfrm>
            <a:off x="2371725" y="2924174"/>
            <a:ext cx="1314450"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accent1"/>
                </a:solidFill>
              </a:rPr>
              <a:t>Niños</a:t>
            </a:r>
          </a:p>
        </p:txBody>
      </p:sp>
      <p:sp>
        <p:nvSpPr>
          <p:cNvPr id="12" name="Content Placeholder 2">
            <a:extLst>
              <a:ext uri="{FF2B5EF4-FFF2-40B4-BE49-F238E27FC236}">
                <a16:creationId xmlns:a16="http://schemas.microsoft.com/office/drawing/2014/main" id="{52F2DC1A-778F-CE5D-C490-741A1F955A23}"/>
              </a:ext>
            </a:extLst>
          </p:cNvPr>
          <p:cNvSpPr txBox="1">
            <a:spLocks/>
          </p:cNvSpPr>
          <p:nvPr/>
        </p:nvSpPr>
        <p:spPr>
          <a:xfrm>
            <a:off x="3562350" y="1966639"/>
            <a:ext cx="1314450"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rgbClr val="7030A0"/>
                </a:solidFill>
              </a:rPr>
              <a:t>Adultos</a:t>
            </a:r>
          </a:p>
        </p:txBody>
      </p:sp>
      <p:sp>
        <p:nvSpPr>
          <p:cNvPr id="13" name="Oval 12">
            <a:extLst>
              <a:ext uri="{FF2B5EF4-FFF2-40B4-BE49-F238E27FC236}">
                <a16:creationId xmlns:a16="http://schemas.microsoft.com/office/drawing/2014/main" id="{ED30EFEE-3344-331B-EC14-D066DCEA4E95}"/>
              </a:ext>
            </a:extLst>
          </p:cNvPr>
          <p:cNvSpPr/>
          <p:nvPr/>
        </p:nvSpPr>
        <p:spPr>
          <a:xfrm>
            <a:off x="8096254" y="1747837"/>
            <a:ext cx="2133596" cy="2047875"/>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Oval 13">
            <a:extLst>
              <a:ext uri="{FF2B5EF4-FFF2-40B4-BE49-F238E27FC236}">
                <a16:creationId xmlns:a16="http://schemas.microsoft.com/office/drawing/2014/main" id="{AAB8FAFD-2057-3396-6115-0DED7A8104AB}"/>
              </a:ext>
            </a:extLst>
          </p:cNvPr>
          <p:cNvSpPr/>
          <p:nvPr/>
        </p:nvSpPr>
        <p:spPr>
          <a:xfrm>
            <a:off x="6115050" y="2924174"/>
            <a:ext cx="2476499" cy="239050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ontent Placeholder 2">
            <a:extLst>
              <a:ext uri="{FF2B5EF4-FFF2-40B4-BE49-F238E27FC236}">
                <a16:creationId xmlns:a16="http://schemas.microsoft.com/office/drawing/2014/main" id="{B38F6189-7A9E-14AD-A800-0A6500D41F54}"/>
              </a:ext>
            </a:extLst>
          </p:cNvPr>
          <p:cNvSpPr txBox="1">
            <a:spLocks/>
          </p:cNvSpPr>
          <p:nvPr/>
        </p:nvSpPr>
        <p:spPr>
          <a:xfrm>
            <a:off x="8753474" y="2938188"/>
            <a:ext cx="1314450"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rgbClr val="7030A0"/>
                </a:solidFill>
              </a:rPr>
              <a:t>Adultos</a:t>
            </a:r>
          </a:p>
        </p:txBody>
      </p:sp>
      <p:sp>
        <p:nvSpPr>
          <p:cNvPr id="16" name="Content Placeholder 2">
            <a:extLst>
              <a:ext uri="{FF2B5EF4-FFF2-40B4-BE49-F238E27FC236}">
                <a16:creationId xmlns:a16="http://schemas.microsoft.com/office/drawing/2014/main" id="{EB841D47-FE28-C5CC-CF6B-44F20262B230}"/>
              </a:ext>
            </a:extLst>
          </p:cNvPr>
          <p:cNvSpPr txBox="1">
            <a:spLocks/>
          </p:cNvSpPr>
          <p:nvPr/>
        </p:nvSpPr>
        <p:spPr>
          <a:xfrm>
            <a:off x="7105650" y="4442319"/>
            <a:ext cx="1314450" cy="581025"/>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accent1"/>
                </a:solidFill>
              </a:rPr>
              <a:t>Niños</a:t>
            </a:r>
          </a:p>
        </p:txBody>
      </p:sp>
      <p:sp>
        <p:nvSpPr>
          <p:cNvPr id="17" name="Content Placeholder 2">
            <a:extLst>
              <a:ext uri="{FF2B5EF4-FFF2-40B4-BE49-F238E27FC236}">
                <a16:creationId xmlns:a16="http://schemas.microsoft.com/office/drawing/2014/main" id="{CADBD89C-D343-D70E-E56B-C20CDD656290}"/>
              </a:ext>
            </a:extLst>
          </p:cNvPr>
          <p:cNvSpPr txBox="1">
            <a:spLocks/>
          </p:cNvSpPr>
          <p:nvPr/>
        </p:nvSpPr>
        <p:spPr>
          <a:xfrm>
            <a:off x="7762875" y="5695678"/>
            <a:ext cx="3767138" cy="709888"/>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No supervisado</a:t>
            </a:r>
          </a:p>
        </p:txBody>
      </p:sp>
      <p:sp>
        <p:nvSpPr>
          <p:cNvPr id="18" name="Content Placeholder 2">
            <a:extLst>
              <a:ext uri="{FF2B5EF4-FFF2-40B4-BE49-F238E27FC236}">
                <a16:creationId xmlns:a16="http://schemas.microsoft.com/office/drawing/2014/main" id="{FC050654-38F8-42F1-FD60-3338B4AE58F5}"/>
              </a:ext>
            </a:extLst>
          </p:cNvPr>
          <p:cNvSpPr txBox="1">
            <a:spLocks/>
          </p:cNvSpPr>
          <p:nvPr/>
        </p:nvSpPr>
        <p:spPr>
          <a:xfrm>
            <a:off x="857250" y="5695678"/>
            <a:ext cx="2667000" cy="709888"/>
          </a:xfrm>
          <a:prstGeom prst="rect">
            <a:avLst/>
          </a:prstGeom>
          <a:solidFill>
            <a:srgbClr val="7F7F7F">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Supervisado</a:t>
            </a:r>
          </a:p>
        </p:txBody>
      </p:sp>
      <p:sp>
        <p:nvSpPr>
          <p:cNvPr id="19" name="Content Placeholder 2">
            <a:extLst>
              <a:ext uri="{FF2B5EF4-FFF2-40B4-BE49-F238E27FC236}">
                <a16:creationId xmlns:a16="http://schemas.microsoft.com/office/drawing/2014/main" id="{243C7D13-1B26-B7FC-8C11-4E0ABADC580B}"/>
              </a:ext>
            </a:extLst>
          </p:cNvPr>
          <p:cNvSpPr txBox="1">
            <a:spLocks/>
          </p:cNvSpPr>
          <p:nvPr/>
        </p:nvSpPr>
        <p:spPr>
          <a:xfrm>
            <a:off x="9224965" y="1419222"/>
            <a:ext cx="1076326" cy="354944"/>
          </a:xfrm>
          <a:prstGeom prst="rect">
            <a:avLst/>
          </a:prstGeom>
          <a:solidFill>
            <a:srgbClr val="00B050">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600" b="1" dirty="0" err="1">
                <a:solidFill>
                  <a:schemeClr val="bg1"/>
                </a:solidFill>
              </a:rPr>
              <a:t>Cluster</a:t>
            </a:r>
            <a:r>
              <a:rPr lang="es-ES" sz="1600" b="1" dirty="0">
                <a:solidFill>
                  <a:schemeClr val="bg1"/>
                </a:solidFill>
              </a:rPr>
              <a:t> 2</a:t>
            </a:r>
          </a:p>
        </p:txBody>
      </p:sp>
      <p:sp>
        <p:nvSpPr>
          <p:cNvPr id="20" name="Content Placeholder 2">
            <a:extLst>
              <a:ext uri="{FF2B5EF4-FFF2-40B4-BE49-F238E27FC236}">
                <a16:creationId xmlns:a16="http://schemas.microsoft.com/office/drawing/2014/main" id="{89A0A5F7-620A-5FF0-6B6C-79F405CCFBD5}"/>
              </a:ext>
            </a:extLst>
          </p:cNvPr>
          <p:cNvSpPr txBox="1">
            <a:spLocks/>
          </p:cNvSpPr>
          <p:nvPr/>
        </p:nvSpPr>
        <p:spPr>
          <a:xfrm>
            <a:off x="6319841" y="2567559"/>
            <a:ext cx="1076326" cy="354944"/>
          </a:xfrm>
          <a:prstGeom prst="rect">
            <a:avLst/>
          </a:prstGeom>
          <a:solidFill>
            <a:srgbClr val="FF0000">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600" b="1" dirty="0" err="1">
                <a:solidFill>
                  <a:schemeClr val="bg1"/>
                </a:solidFill>
              </a:rPr>
              <a:t>Cluster</a:t>
            </a:r>
            <a:r>
              <a:rPr lang="es-ES" sz="1600" b="1" dirty="0">
                <a:solidFill>
                  <a:schemeClr val="bg1"/>
                </a:solidFill>
              </a:rPr>
              <a:t> 1</a:t>
            </a:r>
          </a:p>
        </p:txBody>
      </p:sp>
    </p:spTree>
    <p:extLst>
      <p:ext uri="{BB962C8B-B14F-4D97-AF65-F5344CB8AC3E}">
        <p14:creationId xmlns:p14="http://schemas.microsoft.com/office/powerpoint/2010/main" val="1071509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RI y clasificación de documentos</a:t>
            </a:r>
          </a:p>
          <a:p>
            <a:pPr marL="452438" indent="-363538">
              <a:lnSpc>
                <a:spcPct val="100000"/>
              </a:lnSpc>
              <a:spcBef>
                <a:spcPts val="1400"/>
              </a:spcBef>
              <a:spcAft>
                <a:spcPts val="1400"/>
              </a:spcAft>
              <a:buFont typeface="Symbol" panose="05050102010706020507" pitchFamily="18" charset="2"/>
              <a:buChar char=""/>
            </a:pPr>
            <a:r>
              <a:rPr lang="es-ES" sz="2400" dirty="0"/>
              <a:t>Se investiga la forma de </a:t>
            </a:r>
            <a:r>
              <a:rPr lang="es-ES" sz="2400" b="1" dirty="0">
                <a:solidFill>
                  <a:srgbClr val="0070C0"/>
                </a:solidFill>
              </a:rPr>
              <a:t>clasificar documentos de forma más rápida </a:t>
            </a:r>
            <a:r>
              <a:rPr lang="es-ES" sz="2400" dirty="0"/>
              <a:t>y eficiente</a:t>
            </a:r>
          </a:p>
          <a:p>
            <a:pPr marL="452438" indent="-363538">
              <a:lnSpc>
                <a:spcPct val="100000"/>
              </a:lnSpc>
              <a:spcBef>
                <a:spcPts val="1400"/>
              </a:spcBef>
              <a:spcAft>
                <a:spcPts val="1400"/>
              </a:spcAft>
              <a:buFont typeface="Symbol" panose="05050102010706020507" pitchFamily="18" charset="2"/>
              <a:buChar char=""/>
            </a:pPr>
            <a:r>
              <a:rPr lang="es-ES" sz="2400" dirty="0"/>
              <a:t>Las consultas de los usuarios clasifican contenidos </a:t>
            </a:r>
          </a:p>
          <a:p>
            <a:pPr marL="452438" indent="-363538">
              <a:lnSpc>
                <a:spcPct val="100000"/>
              </a:lnSpc>
              <a:spcBef>
                <a:spcPts val="1400"/>
              </a:spcBef>
              <a:spcAft>
                <a:spcPts val="1400"/>
              </a:spcAft>
              <a:buFont typeface="Symbol" panose="05050102010706020507" pitchFamily="18" charset="2"/>
              <a:buChar char=""/>
            </a:pPr>
            <a:r>
              <a:rPr lang="es-ES" sz="2400" dirty="0"/>
              <a:t>La </a:t>
            </a:r>
            <a:r>
              <a:rPr lang="es-ES" sz="2400" b="1" dirty="0">
                <a:solidFill>
                  <a:srgbClr val="0070C0"/>
                </a:solidFill>
              </a:rPr>
              <a:t>experiencia del usuario </a:t>
            </a:r>
            <a:r>
              <a:rPr lang="es-ES" sz="2400" dirty="0"/>
              <a:t>es fundamental para perfeccionar los modelos</a:t>
            </a:r>
          </a:p>
          <a:p>
            <a:pPr marL="452438" indent="-363538">
              <a:lnSpc>
                <a:spcPct val="100000"/>
              </a:lnSpc>
              <a:spcBef>
                <a:spcPts val="1400"/>
              </a:spcBef>
              <a:spcAft>
                <a:spcPts val="1400"/>
              </a:spcAft>
              <a:buFont typeface="Symbol" panose="05050102010706020507" pitchFamily="18" charset="2"/>
              <a:buChar char=""/>
            </a:pPr>
            <a:r>
              <a:rPr lang="es-ES" sz="2400" dirty="0"/>
              <a:t>Se observa que se puede crear un software que </a:t>
            </a:r>
            <a:r>
              <a:rPr lang="es-ES" sz="2400" b="1" dirty="0">
                <a:solidFill>
                  <a:srgbClr val="0070C0"/>
                </a:solidFill>
              </a:rPr>
              <a:t>puede ser entrenado </a:t>
            </a:r>
            <a:r>
              <a:rPr lang="es-ES" sz="2400" dirty="0"/>
              <a:t>para clasificar mejor la información</a:t>
            </a:r>
          </a:p>
          <a:p>
            <a:pPr marL="452438" indent="-363538">
              <a:lnSpc>
                <a:spcPct val="100000"/>
              </a:lnSpc>
              <a:spcBef>
                <a:spcPts val="1400"/>
              </a:spcBef>
              <a:spcAft>
                <a:spcPts val="1400"/>
              </a:spcAft>
              <a:buFont typeface="Symbol" panose="05050102010706020507" pitchFamily="18" charset="2"/>
              <a:buChar char=""/>
            </a:pPr>
            <a:r>
              <a:rPr lang="es-ES" sz="2400" dirty="0"/>
              <a:t>Se crean métodos de </a:t>
            </a:r>
            <a:r>
              <a:rPr lang="es-ES" sz="2400" b="1" dirty="0">
                <a:solidFill>
                  <a:srgbClr val="0070C0"/>
                </a:solidFill>
              </a:rPr>
              <a:t>Machine-</a:t>
            </a:r>
            <a:r>
              <a:rPr lang="es-ES" sz="2400" b="1" dirty="0" err="1">
                <a:solidFill>
                  <a:srgbClr val="0070C0"/>
                </a:solidFill>
              </a:rPr>
              <a:t>Learning</a:t>
            </a:r>
            <a:r>
              <a:rPr lang="es-ES" sz="2400" b="1" dirty="0">
                <a:solidFill>
                  <a:srgbClr val="0070C0"/>
                </a:solidFill>
              </a:rPr>
              <a:t> supervisados y no supervisados</a:t>
            </a:r>
            <a:r>
              <a:rPr lang="es-ES" sz="2400" dirty="0"/>
              <a:t>, a los que se aplican técnicas de representación, clustering, regresión…</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2550555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a:extLst>
              <a:ext uri="{FF2B5EF4-FFF2-40B4-BE49-F238E27FC236}">
                <a16:creationId xmlns:a16="http://schemas.microsoft.com/office/drawing/2014/main" id="{B58646C1-13E7-2D75-C326-482965F67B76}"/>
              </a:ext>
            </a:extLst>
          </p:cNvPr>
          <p:cNvPicPr>
            <a:picLocks noChangeAspect="1"/>
          </p:cNvPicPr>
          <p:nvPr/>
        </p:nvPicPr>
        <p:blipFill>
          <a:blip r:embed="rId2"/>
          <a:stretch>
            <a:fillRect/>
          </a:stretch>
        </p:blipFill>
        <p:spPr>
          <a:xfrm>
            <a:off x="807377" y="133999"/>
            <a:ext cx="10608909" cy="6631535"/>
          </a:xfrm>
          <a:prstGeom prst="rect">
            <a:avLst/>
          </a:prstGeom>
        </p:spPr>
      </p:pic>
      <p:sp>
        <p:nvSpPr>
          <p:cNvPr id="3" name="Content Placeholder 2">
            <a:extLst>
              <a:ext uri="{FF2B5EF4-FFF2-40B4-BE49-F238E27FC236}">
                <a16:creationId xmlns:a16="http://schemas.microsoft.com/office/drawing/2014/main" id="{946B1E95-408E-EE09-4EE6-DBCA0198B762}"/>
              </a:ext>
            </a:extLst>
          </p:cNvPr>
          <p:cNvSpPr txBox="1">
            <a:spLocks/>
          </p:cNvSpPr>
          <p:nvPr/>
        </p:nvSpPr>
        <p:spPr>
          <a:xfrm>
            <a:off x="7934325" y="1275803"/>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Redes neuronales</a:t>
            </a:r>
          </a:p>
        </p:txBody>
      </p:sp>
    </p:spTree>
    <p:extLst>
      <p:ext uri="{BB962C8B-B14F-4D97-AF65-F5344CB8AC3E}">
        <p14:creationId xmlns:p14="http://schemas.microsoft.com/office/powerpoint/2010/main" val="2994085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D457D-A62F-1D70-1347-6C691628E295}"/>
              </a:ext>
            </a:extLst>
          </p:cNvPr>
          <p:cNvPicPr>
            <a:picLocks noChangeAspect="1"/>
          </p:cNvPicPr>
          <p:nvPr/>
        </p:nvPicPr>
        <p:blipFill>
          <a:blip r:embed="rId2">
            <a:alphaModFix amt="37000"/>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Content Placeholder 2">
            <a:extLst>
              <a:ext uri="{FF2B5EF4-FFF2-40B4-BE49-F238E27FC236}">
                <a16:creationId xmlns:a16="http://schemas.microsoft.com/office/drawing/2014/main" id="{00077FF3-7099-5E02-F488-A7946B6F7DD2}"/>
              </a:ext>
            </a:extLst>
          </p:cNvPr>
          <p:cNvSpPr txBox="1">
            <a:spLocks/>
          </p:cNvSpPr>
          <p:nvPr/>
        </p:nvSpPr>
        <p:spPr>
          <a:xfrm>
            <a:off x="2446828" y="386179"/>
            <a:ext cx="2138363" cy="1531112"/>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b="1" dirty="0">
                <a:solidFill>
                  <a:schemeClr val="bg1"/>
                </a:solidFill>
              </a:rPr>
              <a:t>Comprueba la similitud de color, curvatura, forma, tamaño… </a:t>
            </a:r>
          </a:p>
        </p:txBody>
      </p:sp>
      <p:sp>
        <p:nvSpPr>
          <p:cNvPr id="7" name="Rectangle 6">
            <a:extLst>
              <a:ext uri="{FF2B5EF4-FFF2-40B4-BE49-F238E27FC236}">
                <a16:creationId xmlns:a16="http://schemas.microsoft.com/office/drawing/2014/main" id="{70E486FD-A6B2-8692-7267-868A8517325F}"/>
              </a:ext>
            </a:extLst>
          </p:cNvPr>
          <p:cNvSpPr/>
          <p:nvPr/>
        </p:nvSpPr>
        <p:spPr>
          <a:xfrm>
            <a:off x="4969820" y="0"/>
            <a:ext cx="227280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Picture 2">
            <a:extLst>
              <a:ext uri="{FF2B5EF4-FFF2-40B4-BE49-F238E27FC236}">
                <a16:creationId xmlns:a16="http://schemas.microsoft.com/office/drawing/2014/main" id="{C2551D1E-1F43-93DC-35C9-D5DEE4338106}"/>
              </a:ext>
            </a:extLst>
          </p:cNvPr>
          <p:cNvPicPr>
            <a:picLocks noChangeAspect="1"/>
          </p:cNvPicPr>
          <p:nvPr/>
        </p:nvPicPr>
        <p:blipFill>
          <a:blip r:embed="rId3"/>
          <a:stretch>
            <a:fillRect/>
          </a:stretch>
        </p:blipFill>
        <p:spPr>
          <a:xfrm>
            <a:off x="4969820" y="253299"/>
            <a:ext cx="6743209" cy="6351402"/>
          </a:xfrm>
          <a:prstGeom prst="rect">
            <a:avLst/>
          </a:prstGeom>
        </p:spPr>
      </p:pic>
    </p:spTree>
    <p:extLst>
      <p:ext uri="{BB962C8B-B14F-4D97-AF65-F5344CB8AC3E}">
        <p14:creationId xmlns:p14="http://schemas.microsoft.com/office/powerpoint/2010/main" val="381010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2E9D4-DF04-8C80-89C2-B4C6E8FA43AC}"/>
              </a:ext>
            </a:extLst>
          </p:cNvPr>
          <p:cNvSpPr txBox="1"/>
          <p:nvPr/>
        </p:nvSpPr>
        <p:spPr>
          <a:xfrm>
            <a:off x="501443" y="395513"/>
            <a:ext cx="5112658" cy="646331"/>
          </a:xfrm>
          <a:prstGeom prst="rect">
            <a:avLst/>
          </a:prstGeom>
          <a:noFill/>
        </p:spPr>
        <p:txBody>
          <a:bodyPr wrap="square">
            <a:spAutoFit/>
          </a:bodyPr>
          <a:lstStyle/>
          <a:p>
            <a:r>
              <a:rPr lang="es-ES" b="1" dirty="0"/>
              <a:t>1) </a:t>
            </a:r>
            <a:r>
              <a:rPr lang="es-ES" b="1" dirty="0" err="1"/>
              <a:t>Prompt</a:t>
            </a:r>
            <a:r>
              <a:rPr lang="es-ES" b="1" dirty="0"/>
              <a:t>: </a:t>
            </a:r>
            <a:r>
              <a:rPr lang="es-ES" dirty="0"/>
              <a:t>Frutas y verduras agrupadas según su tipología en una mesa</a:t>
            </a:r>
          </a:p>
        </p:txBody>
      </p:sp>
      <p:pic>
        <p:nvPicPr>
          <p:cNvPr id="5" name="Picture 4">
            <a:extLst>
              <a:ext uri="{FF2B5EF4-FFF2-40B4-BE49-F238E27FC236}">
                <a16:creationId xmlns:a16="http://schemas.microsoft.com/office/drawing/2014/main" id="{3D4A7FD1-6067-C324-6829-DC860BB6B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3" y="1219200"/>
            <a:ext cx="5112658" cy="5112658"/>
          </a:xfrm>
          <a:prstGeom prst="rect">
            <a:avLst/>
          </a:prstGeom>
        </p:spPr>
      </p:pic>
      <p:sp>
        <p:nvSpPr>
          <p:cNvPr id="6" name="TextBox 5">
            <a:extLst>
              <a:ext uri="{FF2B5EF4-FFF2-40B4-BE49-F238E27FC236}">
                <a16:creationId xmlns:a16="http://schemas.microsoft.com/office/drawing/2014/main" id="{84CD8246-F80F-8136-E5FB-CBDCBC6789E5}"/>
              </a:ext>
            </a:extLst>
          </p:cNvPr>
          <p:cNvSpPr txBox="1"/>
          <p:nvPr/>
        </p:nvSpPr>
        <p:spPr>
          <a:xfrm>
            <a:off x="6577899" y="399141"/>
            <a:ext cx="5112658" cy="646331"/>
          </a:xfrm>
          <a:prstGeom prst="rect">
            <a:avLst/>
          </a:prstGeom>
          <a:noFill/>
        </p:spPr>
        <p:txBody>
          <a:bodyPr wrap="square">
            <a:spAutoFit/>
          </a:bodyPr>
          <a:lstStyle/>
          <a:p>
            <a:r>
              <a:rPr lang="es-ES" b="1" dirty="0"/>
              <a:t>2) </a:t>
            </a:r>
            <a:r>
              <a:rPr lang="es-ES" b="1" dirty="0" err="1"/>
              <a:t>Prompt</a:t>
            </a:r>
            <a:r>
              <a:rPr lang="es-ES" b="1" dirty="0"/>
              <a:t>: </a:t>
            </a:r>
            <a:r>
              <a:rPr lang="es-ES" dirty="0"/>
              <a:t>Frutas y verduras agrupadas según su tipología en una mesa, </a:t>
            </a:r>
            <a:r>
              <a:rPr lang="es-ES" dirty="0">
                <a:solidFill>
                  <a:schemeClr val="accent2"/>
                </a:solidFill>
              </a:rPr>
              <a:t>separadas en grupos</a:t>
            </a:r>
          </a:p>
        </p:txBody>
      </p:sp>
      <p:pic>
        <p:nvPicPr>
          <p:cNvPr id="8" name="Picture 7">
            <a:extLst>
              <a:ext uri="{FF2B5EF4-FFF2-40B4-BE49-F238E27FC236}">
                <a16:creationId xmlns:a16="http://schemas.microsoft.com/office/drawing/2014/main" id="{E1518698-54F0-B782-A9FD-20E6B8BE1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899" y="1219200"/>
            <a:ext cx="5112658" cy="5112658"/>
          </a:xfrm>
          <a:prstGeom prst="rect">
            <a:avLst/>
          </a:prstGeom>
        </p:spPr>
      </p:pic>
      <p:pic>
        <p:nvPicPr>
          <p:cNvPr id="10" name="Picture 9">
            <a:extLst>
              <a:ext uri="{FF2B5EF4-FFF2-40B4-BE49-F238E27FC236}">
                <a16:creationId xmlns:a16="http://schemas.microsoft.com/office/drawing/2014/main" id="{9741B818-4CFD-ABE2-6496-B4164616E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713" y="5798699"/>
            <a:ext cx="1378858" cy="378726"/>
          </a:xfrm>
          <a:prstGeom prst="rect">
            <a:avLst/>
          </a:prstGeom>
        </p:spPr>
      </p:pic>
    </p:spTree>
    <p:extLst>
      <p:ext uri="{BB962C8B-B14F-4D97-AF65-F5344CB8AC3E}">
        <p14:creationId xmlns:p14="http://schemas.microsoft.com/office/powerpoint/2010/main" val="371164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F2CC2C-5AE3-0239-A1DF-D970B763C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407"/>
            <a:ext cx="12192000" cy="12192000"/>
          </a:xfrm>
          <a:prstGeom prst="rect">
            <a:avLst/>
          </a:prstGeom>
        </p:spPr>
      </p:pic>
      <p:sp>
        <p:nvSpPr>
          <p:cNvPr id="6" name="Content Placeholder 2">
            <a:extLst>
              <a:ext uri="{FF2B5EF4-FFF2-40B4-BE49-F238E27FC236}">
                <a16:creationId xmlns:a16="http://schemas.microsoft.com/office/drawing/2014/main" id="{68381194-A392-87C1-049D-9437A55FC071}"/>
              </a:ext>
            </a:extLst>
          </p:cNvPr>
          <p:cNvSpPr txBox="1">
            <a:spLocks/>
          </p:cNvSpPr>
          <p:nvPr/>
        </p:nvSpPr>
        <p:spPr>
          <a:xfrm>
            <a:off x="695325" y="1073150"/>
            <a:ext cx="5953126" cy="16986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3200" b="1" dirty="0">
                <a:solidFill>
                  <a:schemeClr val="tx1">
                    <a:lumMod val="65000"/>
                    <a:lumOff val="35000"/>
                  </a:schemeClr>
                </a:solidFill>
              </a:rPr>
              <a:t>La Recuperación de Información es la semilla de la Inteligencia Artificial</a:t>
            </a:r>
          </a:p>
        </p:txBody>
      </p:sp>
    </p:spTree>
    <p:extLst>
      <p:ext uri="{BB962C8B-B14F-4D97-AF65-F5344CB8AC3E}">
        <p14:creationId xmlns:p14="http://schemas.microsoft.com/office/powerpoint/2010/main" val="391778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2E9D4-DF04-8C80-89C2-B4C6E8FA43AC}"/>
              </a:ext>
            </a:extLst>
          </p:cNvPr>
          <p:cNvSpPr txBox="1"/>
          <p:nvPr/>
        </p:nvSpPr>
        <p:spPr>
          <a:xfrm>
            <a:off x="501443" y="399141"/>
            <a:ext cx="5112658" cy="923330"/>
          </a:xfrm>
          <a:prstGeom prst="rect">
            <a:avLst/>
          </a:prstGeom>
          <a:noFill/>
        </p:spPr>
        <p:txBody>
          <a:bodyPr wrap="square">
            <a:spAutoFit/>
          </a:bodyPr>
          <a:lstStyle/>
          <a:p>
            <a:r>
              <a:rPr lang="es-ES" b="1" dirty="0"/>
              <a:t>3) </a:t>
            </a:r>
            <a:r>
              <a:rPr lang="es-ES" b="1" dirty="0" err="1"/>
              <a:t>Prompt</a:t>
            </a:r>
            <a:r>
              <a:rPr lang="es-ES" b="1" dirty="0"/>
              <a:t>: </a:t>
            </a:r>
            <a:r>
              <a:rPr lang="es-ES" dirty="0"/>
              <a:t>Frutas y verduras agrupadas </a:t>
            </a:r>
            <a:r>
              <a:rPr lang="es-ES" dirty="0">
                <a:solidFill>
                  <a:schemeClr val="accent2"/>
                </a:solidFill>
              </a:rPr>
              <a:t>según su tipología, color, tamaño, longitud,</a:t>
            </a:r>
            <a:r>
              <a:rPr lang="es-ES" dirty="0"/>
              <a:t> en una mesa, separadas en grupos</a:t>
            </a:r>
          </a:p>
        </p:txBody>
      </p:sp>
      <p:sp>
        <p:nvSpPr>
          <p:cNvPr id="6" name="TextBox 5">
            <a:extLst>
              <a:ext uri="{FF2B5EF4-FFF2-40B4-BE49-F238E27FC236}">
                <a16:creationId xmlns:a16="http://schemas.microsoft.com/office/drawing/2014/main" id="{84CD8246-F80F-8136-E5FB-CBDCBC6789E5}"/>
              </a:ext>
            </a:extLst>
          </p:cNvPr>
          <p:cNvSpPr txBox="1"/>
          <p:nvPr/>
        </p:nvSpPr>
        <p:spPr>
          <a:xfrm>
            <a:off x="6577899" y="399141"/>
            <a:ext cx="5112658" cy="646331"/>
          </a:xfrm>
          <a:prstGeom prst="rect">
            <a:avLst/>
          </a:prstGeom>
          <a:noFill/>
        </p:spPr>
        <p:txBody>
          <a:bodyPr wrap="square">
            <a:spAutoFit/>
          </a:bodyPr>
          <a:lstStyle/>
          <a:p>
            <a:r>
              <a:rPr lang="es-ES" b="1" dirty="0"/>
              <a:t>4) </a:t>
            </a:r>
            <a:r>
              <a:rPr lang="es-ES" b="1" dirty="0" err="1"/>
              <a:t>Prompt</a:t>
            </a:r>
            <a:r>
              <a:rPr lang="es-ES" b="1" dirty="0"/>
              <a:t>: </a:t>
            </a:r>
            <a:r>
              <a:rPr lang="es-ES" dirty="0"/>
              <a:t>frutas y verduras agrupadas según su color, tamaño, longitud, </a:t>
            </a:r>
            <a:r>
              <a:rPr lang="es-ES" dirty="0">
                <a:solidFill>
                  <a:schemeClr val="accent2"/>
                </a:solidFill>
              </a:rPr>
              <a:t>sabor</a:t>
            </a:r>
            <a:r>
              <a:rPr lang="es-ES" dirty="0"/>
              <a:t>, separadas en grupos</a:t>
            </a:r>
            <a:endParaRPr lang="es-ES" dirty="0">
              <a:solidFill>
                <a:schemeClr val="accent2"/>
              </a:solidFill>
            </a:endParaRPr>
          </a:p>
        </p:txBody>
      </p:sp>
      <p:pic>
        <p:nvPicPr>
          <p:cNvPr id="4" name="Picture 3">
            <a:extLst>
              <a:ext uri="{FF2B5EF4-FFF2-40B4-BE49-F238E27FC236}">
                <a16:creationId xmlns:a16="http://schemas.microsoft.com/office/drawing/2014/main" id="{9E952C69-4E97-323C-2E2B-055735BAB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3" y="1484701"/>
            <a:ext cx="5112658" cy="5112658"/>
          </a:xfrm>
          <a:prstGeom prst="rect">
            <a:avLst/>
          </a:prstGeom>
        </p:spPr>
      </p:pic>
      <p:pic>
        <p:nvPicPr>
          <p:cNvPr id="9" name="Picture 8">
            <a:extLst>
              <a:ext uri="{FF2B5EF4-FFF2-40B4-BE49-F238E27FC236}">
                <a16:creationId xmlns:a16="http://schemas.microsoft.com/office/drawing/2014/main" id="{E30E26D1-F1D3-2BDF-EFEA-1DBD57579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899" y="1484701"/>
            <a:ext cx="5112658" cy="5112658"/>
          </a:xfrm>
          <a:prstGeom prst="rect">
            <a:avLst/>
          </a:prstGeom>
        </p:spPr>
      </p:pic>
    </p:spTree>
    <p:extLst>
      <p:ext uri="{BB962C8B-B14F-4D97-AF65-F5344CB8AC3E}">
        <p14:creationId xmlns:p14="http://schemas.microsoft.com/office/powerpoint/2010/main" val="230574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Y llegaron las Redes Neuronales…</a:t>
            </a:r>
          </a:p>
          <a:p>
            <a:pPr marL="452438" indent="-363538">
              <a:lnSpc>
                <a:spcPct val="100000"/>
              </a:lnSpc>
              <a:spcBef>
                <a:spcPts val="1400"/>
              </a:spcBef>
              <a:spcAft>
                <a:spcPts val="1400"/>
              </a:spcAft>
              <a:buFont typeface="Symbol" panose="05050102010706020507" pitchFamily="18" charset="2"/>
              <a:buChar char=""/>
            </a:pPr>
            <a:r>
              <a:rPr lang="es-ES" sz="2400" dirty="0"/>
              <a:t>Se observa que los documentos de una colección que habitualmente se clasificaban o recuperaban en una categoría, temática o faceta, </a:t>
            </a:r>
            <a:r>
              <a:rPr lang="es-ES" sz="2400" b="1" dirty="0">
                <a:solidFill>
                  <a:srgbClr val="0070C0"/>
                </a:solidFill>
              </a:rPr>
              <a:t>tienen rasgos, características y patrones textuales similares </a:t>
            </a:r>
            <a:r>
              <a:rPr lang="es-ES" sz="2400" dirty="0"/>
              <a:t>o como mínimo reconocibles</a:t>
            </a:r>
          </a:p>
          <a:p>
            <a:pPr marL="452438" indent="-363538">
              <a:lnSpc>
                <a:spcPct val="100000"/>
              </a:lnSpc>
              <a:spcBef>
                <a:spcPts val="1400"/>
              </a:spcBef>
              <a:spcAft>
                <a:spcPts val="1400"/>
              </a:spcAft>
              <a:buFont typeface="Symbol" panose="05050102010706020507" pitchFamily="18" charset="2"/>
              <a:buChar char=""/>
            </a:pPr>
            <a:r>
              <a:rPr lang="es-ES" sz="2400" dirty="0"/>
              <a:t>Se podían crear programas que identificaran esos rasgos y características</a:t>
            </a:r>
          </a:p>
          <a:p>
            <a:pPr marL="452438" indent="-363538">
              <a:lnSpc>
                <a:spcPct val="100000"/>
              </a:lnSpc>
              <a:spcBef>
                <a:spcPts val="1400"/>
              </a:spcBef>
              <a:spcAft>
                <a:spcPts val="1400"/>
              </a:spcAft>
              <a:buFont typeface="Symbol" panose="05050102010706020507" pitchFamily="18" charset="2"/>
              <a:buChar char=""/>
            </a:pPr>
            <a:r>
              <a:rPr lang="es-ES" sz="2400" dirty="0"/>
              <a:t>Al incluir en la representación del documento esos patrones, el programa podía </a:t>
            </a:r>
            <a:r>
              <a:rPr lang="es-ES" sz="2400" b="1" dirty="0">
                <a:solidFill>
                  <a:srgbClr val="0070C0"/>
                </a:solidFill>
              </a:rPr>
              <a:t>realizar inferencias o razonamientos sencillos</a:t>
            </a:r>
            <a:r>
              <a:rPr lang="es-ES" sz="2400" dirty="0"/>
              <a:t> para determinar la temática del documento, con mayor probabilidad</a:t>
            </a:r>
          </a:p>
          <a:p>
            <a:pPr marL="452438" indent="-363538">
              <a:lnSpc>
                <a:spcPct val="100000"/>
              </a:lnSpc>
              <a:spcBef>
                <a:spcPts val="1400"/>
              </a:spcBef>
              <a:spcAft>
                <a:spcPts val="1400"/>
              </a:spcAft>
              <a:buFont typeface="Symbol" panose="05050102010706020507" pitchFamily="18" charset="2"/>
              <a:buChar char=""/>
            </a:pPr>
            <a:r>
              <a:rPr lang="es-ES" sz="2400" dirty="0"/>
              <a:t>Se logra perfeccionar la RI. La IA no depende de un árbol de decisión, el software puede </a:t>
            </a:r>
            <a:r>
              <a:rPr lang="es-ES" sz="2400" b="1" dirty="0">
                <a:solidFill>
                  <a:srgbClr val="0070C0"/>
                </a:solidFill>
              </a:rPr>
              <a:t>tomar decisiones en base a su conocimiento</a:t>
            </a:r>
          </a:p>
          <a:p>
            <a:pPr marL="452438" indent="-363538">
              <a:lnSpc>
                <a:spcPct val="100000"/>
              </a:lnSpc>
              <a:spcBef>
                <a:spcPts val="1400"/>
              </a:spcBef>
              <a:spcAft>
                <a:spcPts val="1400"/>
              </a:spcAft>
              <a:buFont typeface="Symbol" panose="05050102010706020507" pitchFamily="18" charset="2"/>
              <a:buChar char=""/>
            </a:pPr>
            <a:endParaRPr lang="es-ES" sz="2400" dirty="0"/>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1045601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8922A0-FF11-6D2A-1E20-53338EF4C182}"/>
              </a:ext>
            </a:extLst>
          </p:cNvPr>
          <p:cNvPicPr>
            <a:picLocks noChangeAspect="1"/>
          </p:cNvPicPr>
          <p:nvPr/>
        </p:nvPicPr>
        <p:blipFill>
          <a:blip r:embed="rId2">
            <a:alphaModFix amt="78000"/>
            <a:extLst>
              <a:ext uri="{28A0092B-C50C-407E-A947-70E740481C1C}">
                <a14:useLocalDpi xmlns:a14="http://schemas.microsoft.com/office/drawing/2010/main" val="0"/>
              </a:ext>
            </a:extLst>
          </a:blip>
          <a:stretch>
            <a:fillRect/>
          </a:stretch>
        </p:blipFill>
        <p:spPr>
          <a:xfrm>
            <a:off x="-461963" y="0"/>
            <a:ext cx="6858000" cy="6858000"/>
          </a:xfrm>
          <a:prstGeom prst="rect">
            <a:avLst/>
          </a:prstGeom>
        </p:spPr>
      </p:pic>
      <p:pic>
        <p:nvPicPr>
          <p:cNvPr id="6" name="Picture 5">
            <a:extLst>
              <a:ext uri="{FF2B5EF4-FFF2-40B4-BE49-F238E27FC236}">
                <a16:creationId xmlns:a16="http://schemas.microsoft.com/office/drawing/2014/main" id="{317355F1-115F-7F87-07D7-5EA7E29D3456}"/>
              </a:ext>
            </a:extLst>
          </p:cNvPr>
          <p:cNvPicPr>
            <a:picLocks noChangeAspect="1"/>
          </p:cNvPicPr>
          <p:nvPr/>
        </p:nvPicPr>
        <p:blipFill>
          <a:blip r:embed="rId3"/>
          <a:stretch>
            <a:fillRect/>
          </a:stretch>
        </p:blipFill>
        <p:spPr>
          <a:xfrm>
            <a:off x="6619875" y="113654"/>
            <a:ext cx="5339328" cy="6570147"/>
          </a:xfrm>
          <a:prstGeom prst="rect">
            <a:avLst/>
          </a:prstGeom>
        </p:spPr>
      </p:pic>
      <p:sp>
        <p:nvSpPr>
          <p:cNvPr id="7" name="Content Placeholder 2">
            <a:extLst>
              <a:ext uri="{FF2B5EF4-FFF2-40B4-BE49-F238E27FC236}">
                <a16:creationId xmlns:a16="http://schemas.microsoft.com/office/drawing/2014/main" id="{CA5792BF-3380-B0B5-78F4-EED85090D64C}"/>
              </a:ext>
            </a:extLst>
          </p:cNvPr>
          <p:cNvSpPr txBox="1">
            <a:spLocks/>
          </p:cNvSpPr>
          <p:nvPr/>
        </p:nvSpPr>
        <p:spPr>
          <a:xfrm>
            <a:off x="904875" y="990599"/>
            <a:ext cx="3767138" cy="52217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err="1">
                <a:solidFill>
                  <a:schemeClr val="bg1"/>
                </a:solidFill>
              </a:rPr>
              <a:t>Item</a:t>
            </a:r>
            <a:r>
              <a:rPr lang="es-ES" b="1" dirty="0">
                <a:solidFill>
                  <a:schemeClr val="bg1"/>
                </a:solidFill>
              </a:rPr>
              <a:t> </a:t>
            </a:r>
            <a:r>
              <a:rPr lang="es-ES" b="1" dirty="0">
                <a:solidFill>
                  <a:schemeClr val="bg1"/>
                </a:solidFill>
                <a:sym typeface="Wingdings" panose="05000000000000000000" pitchFamily="2" charset="2"/>
              </a:rPr>
              <a:t> </a:t>
            </a:r>
            <a:r>
              <a:rPr lang="es-ES" b="1" dirty="0">
                <a:solidFill>
                  <a:schemeClr val="bg1"/>
                </a:solidFill>
              </a:rPr>
              <a:t>Un canario</a:t>
            </a:r>
          </a:p>
        </p:txBody>
      </p:sp>
      <p:sp>
        <p:nvSpPr>
          <p:cNvPr id="8" name="Content Placeholder 2">
            <a:extLst>
              <a:ext uri="{FF2B5EF4-FFF2-40B4-BE49-F238E27FC236}">
                <a16:creationId xmlns:a16="http://schemas.microsoft.com/office/drawing/2014/main" id="{FB233F4A-86C8-472D-C68B-D59D9A5CC1A4}"/>
              </a:ext>
            </a:extLst>
          </p:cNvPr>
          <p:cNvSpPr txBox="1">
            <a:spLocks/>
          </p:cNvSpPr>
          <p:nvPr/>
        </p:nvSpPr>
        <p:spPr>
          <a:xfrm>
            <a:off x="1200149" y="1933574"/>
            <a:ext cx="4276725" cy="52217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Relación </a:t>
            </a:r>
            <a:r>
              <a:rPr lang="es-ES" b="1" dirty="0">
                <a:solidFill>
                  <a:schemeClr val="bg1"/>
                </a:solidFill>
                <a:sym typeface="Wingdings" panose="05000000000000000000" pitchFamily="2" charset="2"/>
              </a:rPr>
              <a:t> </a:t>
            </a:r>
            <a:r>
              <a:rPr lang="es-ES" b="1" dirty="0">
                <a:solidFill>
                  <a:schemeClr val="bg1"/>
                </a:solidFill>
              </a:rPr>
              <a:t>Puede</a:t>
            </a:r>
          </a:p>
        </p:txBody>
      </p:sp>
      <p:sp>
        <p:nvSpPr>
          <p:cNvPr id="9" name="Content Placeholder 2">
            <a:extLst>
              <a:ext uri="{FF2B5EF4-FFF2-40B4-BE49-F238E27FC236}">
                <a16:creationId xmlns:a16="http://schemas.microsoft.com/office/drawing/2014/main" id="{0B9934F8-2EC8-B46B-1848-72A669C617B0}"/>
              </a:ext>
            </a:extLst>
          </p:cNvPr>
          <p:cNvSpPr txBox="1">
            <a:spLocks/>
          </p:cNvSpPr>
          <p:nvPr/>
        </p:nvSpPr>
        <p:spPr>
          <a:xfrm>
            <a:off x="1657349" y="2876549"/>
            <a:ext cx="4276725" cy="52217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Atributo </a:t>
            </a:r>
            <a:r>
              <a:rPr lang="es-ES" b="1" dirty="0">
                <a:solidFill>
                  <a:schemeClr val="bg1"/>
                </a:solidFill>
                <a:sym typeface="Wingdings" panose="05000000000000000000" pitchFamily="2" charset="2"/>
              </a:rPr>
              <a:t>      </a:t>
            </a:r>
            <a:r>
              <a:rPr lang="es-ES" b="1" dirty="0">
                <a:solidFill>
                  <a:schemeClr val="bg1"/>
                </a:solidFill>
              </a:rPr>
              <a:t>Crecer</a:t>
            </a:r>
          </a:p>
        </p:txBody>
      </p:sp>
      <p:sp>
        <p:nvSpPr>
          <p:cNvPr id="10" name="Content Placeholder 2">
            <a:extLst>
              <a:ext uri="{FF2B5EF4-FFF2-40B4-BE49-F238E27FC236}">
                <a16:creationId xmlns:a16="http://schemas.microsoft.com/office/drawing/2014/main" id="{FE7F63D0-6FB3-5CE9-AEC7-D76EB17D2C6E}"/>
              </a:ext>
            </a:extLst>
          </p:cNvPr>
          <p:cNvSpPr txBox="1">
            <a:spLocks/>
          </p:cNvSpPr>
          <p:nvPr/>
        </p:nvSpPr>
        <p:spPr>
          <a:xfrm>
            <a:off x="3795711" y="3558434"/>
            <a:ext cx="2138363" cy="52217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Moverse</a:t>
            </a:r>
          </a:p>
        </p:txBody>
      </p:sp>
      <p:sp>
        <p:nvSpPr>
          <p:cNvPr id="11" name="Content Placeholder 2">
            <a:extLst>
              <a:ext uri="{FF2B5EF4-FFF2-40B4-BE49-F238E27FC236}">
                <a16:creationId xmlns:a16="http://schemas.microsoft.com/office/drawing/2014/main" id="{3D261772-34C8-682C-21C7-6E3FC8867299}"/>
              </a:ext>
            </a:extLst>
          </p:cNvPr>
          <p:cNvSpPr txBox="1">
            <a:spLocks/>
          </p:cNvSpPr>
          <p:nvPr/>
        </p:nvSpPr>
        <p:spPr>
          <a:xfrm>
            <a:off x="3795711" y="4236403"/>
            <a:ext cx="2138363" cy="52217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Volar</a:t>
            </a:r>
          </a:p>
        </p:txBody>
      </p:sp>
      <p:sp>
        <p:nvSpPr>
          <p:cNvPr id="12" name="Content Placeholder 2">
            <a:extLst>
              <a:ext uri="{FF2B5EF4-FFF2-40B4-BE49-F238E27FC236}">
                <a16:creationId xmlns:a16="http://schemas.microsoft.com/office/drawing/2014/main" id="{69FC97EE-A1A5-FCAF-FD3F-1E1F0AC28B02}"/>
              </a:ext>
            </a:extLst>
          </p:cNvPr>
          <p:cNvSpPr txBox="1">
            <a:spLocks/>
          </p:cNvSpPr>
          <p:nvPr/>
        </p:nvSpPr>
        <p:spPr>
          <a:xfrm>
            <a:off x="3795710" y="4914372"/>
            <a:ext cx="2138363" cy="52217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Cantar</a:t>
            </a:r>
          </a:p>
        </p:txBody>
      </p:sp>
      <p:sp>
        <p:nvSpPr>
          <p:cNvPr id="3" name="TextBox 2">
            <a:extLst>
              <a:ext uri="{FF2B5EF4-FFF2-40B4-BE49-F238E27FC236}">
                <a16:creationId xmlns:a16="http://schemas.microsoft.com/office/drawing/2014/main" id="{BC0ADB5A-CA9F-24FA-C5F0-973A7EDE2556}"/>
              </a:ext>
            </a:extLst>
          </p:cNvPr>
          <p:cNvSpPr txBox="1"/>
          <p:nvPr/>
        </p:nvSpPr>
        <p:spPr>
          <a:xfrm>
            <a:off x="6619875" y="6406802"/>
            <a:ext cx="3694624" cy="276999"/>
          </a:xfrm>
          <a:prstGeom prst="rect">
            <a:avLst/>
          </a:prstGeom>
          <a:noFill/>
        </p:spPr>
        <p:txBody>
          <a:bodyPr wrap="square">
            <a:spAutoFit/>
          </a:bodyPr>
          <a:lstStyle/>
          <a:p>
            <a:r>
              <a:rPr lang="es-ES" sz="1200" i="1" dirty="0"/>
              <a:t>Modelo de McClelland y </a:t>
            </a:r>
            <a:r>
              <a:rPr lang="es-ES" sz="1200" i="1" dirty="0" err="1"/>
              <a:t>Rumelhart</a:t>
            </a:r>
            <a:r>
              <a:rPr lang="es-ES" sz="1200" i="1" dirty="0"/>
              <a:t> </a:t>
            </a:r>
          </a:p>
        </p:txBody>
      </p:sp>
    </p:spTree>
    <p:extLst>
      <p:ext uri="{BB962C8B-B14F-4D97-AF65-F5344CB8AC3E}">
        <p14:creationId xmlns:p14="http://schemas.microsoft.com/office/powerpoint/2010/main" val="4234187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2E9D4-DF04-8C80-89C2-B4C6E8FA43AC}"/>
              </a:ext>
            </a:extLst>
          </p:cNvPr>
          <p:cNvSpPr txBox="1"/>
          <p:nvPr/>
        </p:nvSpPr>
        <p:spPr>
          <a:xfrm>
            <a:off x="501443" y="420911"/>
            <a:ext cx="5112658" cy="646331"/>
          </a:xfrm>
          <a:prstGeom prst="rect">
            <a:avLst/>
          </a:prstGeom>
          <a:noFill/>
        </p:spPr>
        <p:txBody>
          <a:bodyPr wrap="square">
            <a:spAutoFit/>
          </a:bodyPr>
          <a:lstStyle/>
          <a:p>
            <a:r>
              <a:rPr lang="es-ES" b="1" dirty="0"/>
              <a:t>1) </a:t>
            </a:r>
            <a:r>
              <a:rPr lang="es-ES" b="1" dirty="0" err="1"/>
              <a:t>Prompt</a:t>
            </a:r>
            <a:r>
              <a:rPr lang="es-ES" b="1" dirty="0"/>
              <a:t>: </a:t>
            </a:r>
            <a:r>
              <a:rPr lang="es-ES" dirty="0"/>
              <a:t>Animal que puede crecer, moverse, volar y cantar</a:t>
            </a:r>
          </a:p>
        </p:txBody>
      </p:sp>
      <p:sp>
        <p:nvSpPr>
          <p:cNvPr id="6" name="TextBox 5">
            <a:extLst>
              <a:ext uri="{FF2B5EF4-FFF2-40B4-BE49-F238E27FC236}">
                <a16:creationId xmlns:a16="http://schemas.microsoft.com/office/drawing/2014/main" id="{84CD8246-F80F-8136-E5FB-CBDCBC6789E5}"/>
              </a:ext>
            </a:extLst>
          </p:cNvPr>
          <p:cNvSpPr txBox="1"/>
          <p:nvPr/>
        </p:nvSpPr>
        <p:spPr>
          <a:xfrm>
            <a:off x="6577899" y="399141"/>
            <a:ext cx="5112658" cy="646331"/>
          </a:xfrm>
          <a:prstGeom prst="rect">
            <a:avLst/>
          </a:prstGeom>
          <a:noFill/>
        </p:spPr>
        <p:txBody>
          <a:bodyPr wrap="square">
            <a:spAutoFit/>
          </a:bodyPr>
          <a:lstStyle/>
          <a:p>
            <a:r>
              <a:rPr lang="es-ES" b="1" dirty="0"/>
              <a:t>2) </a:t>
            </a:r>
            <a:r>
              <a:rPr lang="es-ES" b="1" dirty="0" err="1"/>
              <a:t>Prompt</a:t>
            </a:r>
            <a:r>
              <a:rPr lang="es-ES" b="1" dirty="0"/>
              <a:t>: </a:t>
            </a:r>
            <a:r>
              <a:rPr lang="es-ES" dirty="0"/>
              <a:t>Animal de </a:t>
            </a:r>
            <a:r>
              <a:rPr lang="es-ES" dirty="0">
                <a:solidFill>
                  <a:schemeClr val="accent2"/>
                </a:solidFill>
              </a:rPr>
              <a:t>color amarillo </a:t>
            </a:r>
            <a:r>
              <a:rPr lang="es-ES" dirty="0"/>
              <a:t>que puede crecer, moverse, volar y cantar</a:t>
            </a:r>
            <a:endParaRPr lang="es-ES" dirty="0">
              <a:solidFill>
                <a:schemeClr val="accent2"/>
              </a:solidFill>
            </a:endParaRPr>
          </a:p>
        </p:txBody>
      </p:sp>
      <p:pic>
        <p:nvPicPr>
          <p:cNvPr id="5" name="Picture 4">
            <a:extLst>
              <a:ext uri="{FF2B5EF4-FFF2-40B4-BE49-F238E27FC236}">
                <a16:creationId xmlns:a16="http://schemas.microsoft.com/office/drawing/2014/main" id="{2EBFB1E3-DF95-76CB-C0F8-B28B81D12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3" y="1346201"/>
            <a:ext cx="5112658" cy="5112658"/>
          </a:xfrm>
          <a:prstGeom prst="rect">
            <a:avLst/>
          </a:prstGeom>
        </p:spPr>
      </p:pic>
      <p:pic>
        <p:nvPicPr>
          <p:cNvPr id="8" name="Picture 7">
            <a:extLst>
              <a:ext uri="{FF2B5EF4-FFF2-40B4-BE49-F238E27FC236}">
                <a16:creationId xmlns:a16="http://schemas.microsoft.com/office/drawing/2014/main" id="{9EF75458-023D-DB5B-FB55-6ACBEBA5D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899" y="1346201"/>
            <a:ext cx="5112658" cy="5112658"/>
          </a:xfrm>
          <a:prstGeom prst="rect">
            <a:avLst/>
          </a:prstGeom>
        </p:spPr>
      </p:pic>
      <p:pic>
        <p:nvPicPr>
          <p:cNvPr id="10" name="Picture 9">
            <a:extLst>
              <a:ext uri="{FF2B5EF4-FFF2-40B4-BE49-F238E27FC236}">
                <a16:creationId xmlns:a16="http://schemas.microsoft.com/office/drawing/2014/main" id="{6A961C9F-1157-C67A-2099-1AF7182F4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484" y="5682585"/>
            <a:ext cx="1378858" cy="378726"/>
          </a:xfrm>
          <a:prstGeom prst="rect">
            <a:avLst/>
          </a:prstGeom>
        </p:spPr>
      </p:pic>
    </p:spTree>
    <p:extLst>
      <p:ext uri="{BB962C8B-B14F-4D97-AF65-F5344CB8AC3E}">
        <p14:creationId xmlns:p14="http://schemas.microsoft.com/office/powerpoint/2010/main" val="3961440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2E9D4-DF04-8C80-89C2-B4C6E8FA43AC}"/>
              </a:ext>
            </a:extLst>
          </p:cNvPr>
          <p:cNvSpPr txBox="1"/>
          <p:nvPr/>
        </p:nvSpPr>
        <p:spPr>
          <a:xfrm>
            <a:off x="501443" y="420911"/>
            <a:ext cx="5112658" cy="646331"/>
          </a:xfrm>
          <a:prstGeom prst="rect">
            <a:avLst/>
          </a:prstGeom>
          <a:noFill/>
        </p:spPr>
        <p:txBody>
          <a:bodyPr wrap="square">
            <a:spAutoFit/>
          </a:bodyPr>
          <a:lstStyle/>
          <a:p>
            <a:r>
              <a:rPr lang="es-ES" b="1" dirty="0"/>
              <a:t>3) </a:t>
            </a:r>
            <a:r>
              <a:rPr lang="es-ES" b="1" dirty="0" err="1"/>
              <a:t>Prompt</a:t>
            </a:r>
            <a:r>
              <a:rPr lang="es-ES" b="1" dirty="0"/>
              <a:t>: </a:t>
            </a:r>
            <a:r>
              <a:rPr lang="es-ES" dirty="0"/>
              <a:t>Animales </a:t>
            </a:r>
            <a:r>
              <a:rPr lang="es-ES" dirty="0">
                <a:solidFill>
                  <a:schemeClr val="accent2"/>
                </a:solidFill>
              </a:rPr>
              <a:t>reales </a:t>
            </a:r>
            <a:r>
              <a:rPr lang="es-ES" dirty="0"/>
              <a:t>de color amarillo que puede crecer, moverse, volar y cantar</a:t>
            </a:r>
          </a:p>
        </p:txBody>
      </p:sp>
      <p:sp>
        <p:nvSpPr>
          <p:cNvPr id="6" name="TextBox 5">
            <a:extLst>
              <a:ext uri="{FF2B5EF4-FFF2-40B4-BE49-F238E27FC236}">
                <a16:creationId xmlns:a16="http://schemas.microsoft.com/office/drawing/2014/main" id="{84CD8246-F80F-8136-E5FB-CBDCBC6789E5}"/>
              </a:ext>
            </a:extLst>
          </p:cNvPr>
          <p:cNvSpPr txBox="1"/>
          <p:nvPr/>
        </p:nvSpPr>
        <p:spPr>
          <a:xfrm>
            <a:off x="6577899" y="282411"/>
            <a:ext cx="5112658" cy="923330"/>
          </a:xfrm>
          <a:prstGeom prst="rect">
            <a:avLst/>
          </a:prstGeom>
          <a:noFill/>
        </p:spPr>
        <p:txBody>
          <a:bodyPr wrap="square">
            <a:spAutoFit/>
          </a:bodyPr>
          <a:lstStyle/>
          <a:p>
            <a:r>
              <a:rPr lang="es-ES" b="1" dirty="0"/>
              <a:t>4) </a:t>
            </a:r>
            <a:r>
              <a:rPr lang="es-ES" b="1" dirty="0" err="1"/>
              <a:t>Prompt</a:t>
            </a:r>
            <a:r>
              <a:rPr lang="es-ES" b="1" dirty="0"/>
              <a:t>: </a:t>
            </a:r>
            <a:r>
              <a:rPr lang="es-ES" dirty="0"/>
              <a:t>Animales reales de color amarillo, </a:t>
            </a:r>
            <a:r>
              <a:rPr lang="es-ES" dirty="0">
                <a:solidFill>
                  <a:schemeClr val="accent2"/>
                </a:solidFill>
              </a:rPr>
              <a:t>de la familia de las aves</a:t>
            </a:r>
            <a:r>
              <a:rPr lang="es-ES" dirty="0"/>
              <a:t>, que pueden crecer, moverse, volar y cantar</a:t>
            </a:r>
            <a:endParaRPr lang="es-ES" dirty="0">
              <a:solidFill>
                <a:schemeClr val="accent2"/>
              </a:solidFill>
            </a:endParaRPr>
          </a:p>
        </p:txBody>
      </p:sp>
      <p:pic>
        <p:nvPicPr>
          <p:cNvPr id="4" name="Picture 3">
            <a:extLst>
              <a:ext uri="{FF2B5EF4-FFF2-40B4-BE49-F238E27FC236}">
                <a16:creationId xmlns:a16="http://schemas.microsoft.com/office/drawing/2014/main" id="{2FE2CFE8-4316-0DAC-640B-F8DF337E7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2" y="1324430"/>
            <a:ext cx="5112659" cy="5112659"/>
          </a:xfrm>
          <a:prstGeom prst="rect">
            <a:avLst/>
          </a:prstGeom>
        </p:spPr>
      </p:pic>
      <p:pic>
        <p:nvPicPr>
          <p:cNvPr id="9" name="Picture 8">
            <a:extLst>
              <a:ext uri="{FF2B5EF4-FFF2-40B4-BE49-F238E27FC236}">
                <a16:creationId xmlns:a16="http://schemas.microsoft.com/office/drawing/2014/main" id="{FD468329-B8A8-1E30-8242-4EFB73A2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899" y="1324430"/>
            <a:ext cx="5112659" cy="5112659"/>
          </a:xfrm>
          <a:prstGeom prst="rect">
            <a:avLst/>
          </a:prstGeom>
        </p:spPr>
      </p:pic>
    </p:spTree>
    <p:extLst>
      <p:ext uri="{BB962C8B-B14F-4D97-AF65-F5344CB8AC3E}">
        <p14:creationId xmlns:p14="http://schemas.microsoft.com/office/powerpoint/2010/main" val="317130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82A6D1-F24A-D1C7-E74E-A8226107172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525" y="757237"/>
            <a:ext cx="12201525" cy="12201525"/>
          </a:xfrm>
          <a:prstGeom prst="rect">
            <a:avLst/>
          </a:prstGeom>
        </p:spPr>
      </p:pic>
      <p:sp>
        <p:nvSpPr>
          <p:cNvPr id="2" name="Content Placeholder 2">
            <a:extLst>
              <a:ext uri="{FF2B5EF4-FFF2-40B4-BE49-F238E27FC236}">
                <a16:creationId xmlns:a16="http://schemas.microsoft.com/office/drawing/2014/main" id="{CD6E2B94-8A4E-398E-4AA9-6CDB3C611FB8}"/>
              </a:ext>
            </a:extLst>
          </p:cNvPr>
          <p:cNvSpPr txBox="1">
            <a:spLocks/>
          </p:cNvSpPr>
          <p:nvPr/>
        </p:nvSpPr>
        <p:spPr>
          <a:xfrm>
            <a:off x="7762875" y="5695678"/>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Descenso del gradiente</a:t>
            </a:r>
          </a:p>
        </p:txBody>
      </p:sp>
      <p:sp>
        <p:nvSpPr>
          <p:cNvPr id="3" name="Content Placeholder 2">
            <a:extLst>
              <a:ext uri="{FF2B5EF4-FFF2-40B4-BE49-F238E27FC236}">
                <a16:creationId xmlns:a16="http://schemas.microsoft.com/office/drawing/2014/main" id="{924C566A-6FF4-67CF-B410-AFEB0DB13607}"/>
              </a:ext>
            </a:extLst>
          </p:cNvPr>
          <p:cNvSpPr txBox="1">
            <a:spLocks/>
          </p:cNvSpPr>
          <p:nvPr/>
        </p:nvSpPr>
        <p:spPr>
          <a:xfrm>
            <a:off x="1428750" y="4985790"/>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Regresión lineal</a:t>
            </a:r>
          </a:p>
        </p:txBody>
      </p:sp>
      <p:sp>
        <p:nvSpPr>
          <p:cNvPr id="4" name="Content Placeholder 2">
            <a:extLst>
              <a:ext uri="{FF2B5EF4-FFF2-40B4-BE49-F238E27FC236}">
                <a16:creationId xmlns:a16="http://schemas.microsoft.com/office/drawing/2014/main" id="{362EF9B7-BAB8-87CA-E491-30A3A3DFD2F2}"/>
              </a:ext>
            </a:extLst>
          </p:cNvPr>
          <p:cNvSpPr txBox="1">
            <a:spLocks/>
          </p:cNvSpPr>
          <p:nvPr/>
        </p:nvSpPr>
        <p:spPr>
          <a:xfrm>
            <a:off x="1333500" y="3814215"/>
            <a:ext cx="4157663"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Vecinos próximos K-NN</a:t>
            </a:r>
          </a:p>
        </p:txBody>
      </p:sp>
      <p:sp>
        <p:nvSpPr>
          <p:cNvPr id="5" name="Content Placeholder 2">
            <a:extLst>
              <a:ext uri="{FF2B5EF4-FFF2-40B4-BE49-F238E27FC236}">
                <a16:creationId xmlns:a16="http://schemas.microsoft.com/office/drawing/2014/main" id="{AF74459D-3646-4F5B-DAA5-B252B727E902}"/>
              </a:ext>
            </a:extLst>
          </p:cNvPr>
          <p:cNvSpPr txBox="1">
            <a:spLocks/>
          </p:cNvSpPr>
          <p:nvPr/>
        </p:nvSpPr>
        <p:spPr>
          <a:xfrm>
            <a:off x="5962650" y="4400003"/>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Redes neuronales</a:t>
            </a:r>
          </a:p>
        </p:txBody>
      </p:sp>
      <p:sp>
        <p:nvSpPr>
          <p:cNvPr id="6" name="Content Placeholder 2">
            <a:extLst>
              <a:ext uri="{FF2B5EF4-FFF2-40B4-BE49-F238E27FC236}">
                <a16:creationId xmlns:a16="http://schemas.microsoft.com/office/drawing/2014/main" id="{8BDE81FA-943E-030B-A1F4-C7A482B80EF4}"/>
              </a:ext>
            </a:extLst>
          </p:cNvPr>
          <p:cNvSpPr txBox="1">
            <a:spLocks/>
          </p:cNvSpPr>
          <p:nvPr/>
        </p:nvSpPr>
        <p:spPr>
          <a:xfrm>
            <a:off x="5753100" y="3104327"/>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Modelo vectorial</a:t>
            </a:r>
          </a:p>
        </p:txBody>
      </p:sp>
      <p:sp>
        <p:nvSpPr>
          <p:cNvPr id="7" name="Content Placeholder 2">
            <a:extLst>
              <a:ext uri="{FF2B5EF4-FFF2-40B4-BE49-F238E27FC236}">
                <a16:creationId xmlns:a16="http://schemas.microsoft.com/office/drawing/2014/main" id="{513B85DB-6D78-98A0-D02E-04707C795C22}"/>
              </a:ext>
            </a:extLst>
          </p:cNvPr>
          <p:cNvSpPr txBox="1">
            <a:spLocks/>
          </p:cNvSpPr>
          <p:nvPr/>
        </p:nvSpPr>
        <p:spPr>
          <a:xfrm>
            <a:off x="1047750" y="2688841"/>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Producto escalar</a:t>
            </a:r>
          </a:p>
        </p:txBody>
      </p:sp>
      <p:sp>
        <p:nvSpPr>
          <p:cNvPr id="8" name="Content Placeholder 2">
            <a:extLst>
              <a:ext uri="{FF2B5EF4-FFF2-40B4-BE49-F238E27FC236}">
                <a16:creationId xmlns:a16="http://schemas.microsoft.com/office/drawing/2014/main" id="{B2DACD46-DFB0-0DBC-71BE-01DDCC060960}"/>
              </a:ext>
            </a:extLst>
          </p:cNvPr>
          <p:cNvSpPr txBox="1">
            <a:spLocks/>
          </p:cNvSpPr>
          <p:nvPr/>
        </p:nvSpPr>
        <p:spPr>
          <a:xfrm>
            <a:off x="5195888" y="1932752"/>
            <a:ext cx="3767138"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Modelo probabilístico</a:t>
            </a:r>
          </a:p>
        </p:txBody>
      </p:sp>
      <p:sp>
        <p:nvSpPr>
          <p:cNvPr id="9" name="Content Placeholder 2">
            <a:extLst>
              <a:ext uri="{FF2B5EF4-FFF2-40B4-BE49-F238E27FC236}">
                <a16:creationId xmlns:a16="http://schemas.microsoft.com/office/drawing/2014/main" id="{517DC614-B0DD-2022-F8B9-E19E648BD8C3}"/>
              </a:ext>
            </a:extLst>
          </p:cNvPr>
          <p:cNvSpPr txBox="1">
            <a:spLocks/>
          </p:cNvSpPr>
          <p:nvPr/>
        </p:nvSpPr>
        <p:spPr>
          <a:xfrm>
            <a:off x="6338888" y="792543"/>
            <a:ext cx="4705350" cy="70988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bg1"/>
                </a:solidFill>
              </a:rPr>
              <a:t>Coeficientes de correlación</a:t>
            </a:r>
          </a:p>
        </p:txBody>
      </p:sp>
    </p:spTree>
    <p:extLst>
      <p:ext uri="{BB962C8B-B14F-4D97-AF65-F5344CB8AC3E}">
        <p14:creationId xmlns:p14="http://schemas.microsoft.com/office/powerpoint/2010/main" val="190632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A0451-8A4D-737F-3D9F-61AA544F0C1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557713"/>
            <a:ext cx="12201525" cy="12201525"/>
          </a:xfrm>
          <a:prstGeom prst="rect">
            <a:avLst/>
          </a:prstGeom>
        </p:spPr>
      </p:pic>
      <p:sp>
        <p:nvSpPr>
          <p:cNvPr id="2" name="Title 1">
            <a:extLst>
              <a:ext uri="{FF2B5EF4-FFF2-40B4-BE49-F238E27FC236}">
                <a16:creationId xmlns:a16="http://schemas.microsoft.com/office/drawing/2014/main" id="{9BA13A7B-BBF7-311F-DB91-E06B94B2E248}"/>
              </a:ext>
            </a:extLst>
          </p:cNvPr>
          <p:cNvSpPr>
            <a:spLocks noGrp="1"/>
          </p:cNvSpPr>
          <p:nvPr>
            <p:ph type="title"/>
          </p:nvPr>
        </p:nvSpPr>
        <p:spPr>
          <a:xfrm>
            <a:off x="838200" y="571500"/>
            <a:ext cx="6562725" cy="814388"/>
          </a:xfrm>
          <a:solidFill>
            <a:schemeClr val="tx1">
              <a:alpha val="69804"/>
            </a:schemeClr>
          </a:solidFill>
        </p:spPr>
        <p:txBody>
          <a:bodyPr/>
          <a:lstStyle/>
          <a:p>
            <a:r>
              <a:rPr lang="es-ES" b="1" dirty="0">
                <a:solidFill>
                  <a:schemeClr val="bg1"/>
                </a:solidFill>
              </a:rPr>
              <a:t>Redes neuronales</a:t>
            </a:r>
          </a:p>
        </p:txBody>
      </p:sp>
      <p:sp>
        <p:nvSpPr>
          <p:cNvPr id="3" name="Content Placeholder 2">
            <a:extLst>
              <a:ext uri="{FF2B5EF4-FFF2-40B4-BE49-F238E27FC236}">
                <a16:creationId xmlns:a16="http://schemas.microsoft.com/office/drawing/2014/main" id="{45CD3A23-984D-F6EA-35C3-40F3B58CEC38}"/>
              </a:ext>
            </a:extLst>
          </p:cNvPr>
          <p:cNvSpPr>
            <a:spLocks noGrp="1"/>
          </p:cNvSpPr>
          <p:nvPr>
            <p:ph idx="1"/>
          </p:nvPr>
        </p:nvSpPr>
        <p:spPr>
          <a:solidFill>
            <a:schemeClr val="tx1">
              <a:lumMod val="65000"/>
              <a:lumOff val="35000"/>
              <a:alpha val="69804"/>
            </a:schemeClr>
          </a:solidFill>
        </p:spPr>
        <p:txBody>
          <a:bodyPr/>
          <a:lstStyle/>
          <a:p>
            <a:pPr>
              <a:lnSpc>
                <a:spcPct val="100000"/>
              </a:lnSpc>
              <a:spcBef>
                <a:spcPts val="0"/>
              </a:spcBef>
              <a:spcAft>
                <a:spcPts val="3000"/>
              </a:spcAft>
            </a:pPr>
            <a:r>
              <a:rPr lang="es-ES" dirty="0">
                <a:solidFill>
                  <a:schemeClr val="bg1"/>
                </a:solidFill>
              </a:rPr>
              <a:t>Entrenamiento de la red neuronal para </a:t>
            </a:r>
            <a:r>
              <a:rPr lang="es-ES" b="1" dirty="0">
                <a:solidFill>
                  <a:srgbClr val="92D050"/>
                </a:solidFill>
              </a:rPr>
              <a:t>detectar patrones</a:t>
            </a:r>
          </a:p>
          <a:p>
            <a:pPr>
              <a:lnSpc>
                <a:spcPct val="100000"/>
              </a:lnSpc>
              <a:spcBef>
                <a:spcPts val="0"/>
              </a:spcBef>
              <a:spcAft>
                <a:spcPts val="3000"/>
              </a:spcAft>
            </a:pPr>
            <a:r>
              <a:rPr lang="es-ES" dirty="0">
                <a:solidFill>
                  <a:schemeClr val="bg1"/>
                </a:solidFill>
              </a:rPr>
              <a:t>Un grupo de documentos tienen </a:t>
            </a:r>
            <a:r>
              <a:rPr lang="es-ES" b="1" dirty="0">
                <a:solidFill>
                  <a:srgbClr val="92D050"/>
                </a:solidFill>
              </a:rPr>
              <a:t>palabras clave típicas</a:t>
            </a:r>
          </a:p>
          <a:p>
            <a:pPr>
              <a:lnSpc>
                <a:spcPct val="100000"/>
              </a:lnSpc>
              <a:spcBef>
                <a:spcPts val="0"/>
              </a:spcBef>
              <a:spcAft>
                <a:spcPts val="3000"/>
              </a:spcAft>
            </a:pPr>
            <a:r>
              <a:rPr lang="es-ES" dirty="0">
                <a:solidFill>
                  <a:schemeClr val="bg1"/>
                </a:solidFill>
              </a:rPr>
              <a:t>Detecta cuáles son los patrones, rasgos o variables </a:t>
            </a:r>
            <a:r>
              <a:rPr lang="es-ES" b="1" dirty="0">
                <a:solidFill>
                  <a:srgbClr val="92D050"/>
                </a:solidFill>
              </a:rPr>
              <a:t>que permiten clasificar un documento</a:t>
            </a:r>
          </a:p>
          <a:p>
            <a:pPr>
              <a:lnSpc>
                <a:spcPct val="100000"/>
              </a:lnSpc>
              <a:spcBef>
                <a:spcPts val="0"/>
              </a:spcBef>
              <a:spcAft>
                <a:spcPts val="3000"/>
              </a:spcAft>
            </a:pPr>
            <a:r>
              <a:rPr lang="es-ES" dirty="0">
                <a:solidFill>
                  <a:schemeClr val="bg1"/>
                </a:solidFill>
              </a:rPr>
              <a:t>El conjunto de patrones </a:t>
            </a:r>
            <a:r>
              <a:rPr lang="es-ES" b="1" dirty="0">
                <a:solidFill>
                  <a:srgbClr val="92D050"/>
                </a:solidFill>
              </a:rPr>
              <a:t>pueden ser aprendidos </a:t>
            </a:r>
            <a:r>
              <a:rPr lang="es-ES" dirty="0">
                <a:solidFill>
                  <a:schemeClr val="bg1"/>
                </a:solidFill>
              </a:rPr>
              <a:t>de forma automática</a:t>
            </a:r>
          </a:p>
          <a:p>
            <a:pPr>
              <a:lnSpc>
                <a:spcPct val="100000"/>
              </a:lnSpc>
              <a:spcBef>
                <a:spcPts val="0"/>
              </a:spcBef>
              <a:spcAft>
                <a:spcPts val="3000"/>
              </a:spcAft>
            </a:pPr>
            <a:r>
              <a:rPr lang="es-ES" dirty="0">
                <a:solidFill>
                  <a:schemeClr val="bg1"/>
                </a:solidFill>
              </a:rPr>
              <a:t>En muchos casos el </a:t>
            </a:r>
            <a:r>
              <a:rPr lang="es-ES" b="1" dirty="0">
                <a:solidFill>
                  <a:srgbClr val="92D050"/>
                </a:solidFill>
              </a:rPr>
              <a:t>aprendizaje es asistido </a:t>
            </a:r>
            <a:r>
              <a:rPr lang="es-ES" dirty="0">
                <a:solidFill>
                  <a:schemeClr val="bg1"/>
                </a:solidFill>
              </a:rPr>
              <a:t>o semiautomático</a:t>
            </a:r>
          </a:p>
        </p:txBody>
      </p:sp>
    </p:spTree>
    <p:extLst>
      <p:ext uri="{BB962C8B-B14F-4D97-AF65-F5344CB8AC3E}">
        <p14:creationId xmlns:p14="http://schemas.microsoft.com/office/powerpoint/2010/main" val="1312595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67F5E0A-27BC-CF23-7598-30FEB4B48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81" y="3817881"/>
            <a:ext cx="3046532" cy="2132572"/>
          </a:xfrm>
          <a:prstGeom prst="rect">
            <a:avLst/>
          </a:prstGeom>
        </p:spPr>
      </p:pic>
      <p:pic>
        <p:nvPicPr>
          <p:cNvPr id="26" name="Picture 25">
            <a:extLst>
              <a:ext uri="{FF2B5EF4-FFF2-40B4-BE49-F238E27FC236}">
                <a16:creationId xmlns:a16="http://schemas.microsoft.com/office/drawing/2014/main" id="{ECCE75D3-3535-84CF-E163-504C35506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407" y="5257913"/>
            <a:ext cx="3748003" cy="1283455"/>
          </a:xfrm>
          <a:prstGeom prst="rect">
            <a:avLst/>
          </a:prstGeom>
        </p:spPr>
      </p:pic>
      <p:sp>
        <p:nvSpPr>
          <p:cNvPr id="7" name="TextBox 6">
            <a:extLst>
              <a:ext uri="{FF2B5EF4-FFF2-40B4-BE49-F238E27FC236}">
                <a16:creationId xmlns:a16="http://schemas.microsoft.com/office/drawing/2014/main" id="{0B8D54AF-E818-46F1-35DC-5E168C83D7B5}"/>
              </a:ext>
            </a:extLst>
          </p:cNvPr>
          <p:cNvSpPr txBox="1"/>
          <p:nvPr/>
        </p:nvSpPr>
        <p:spPr>
          <a:xfrm>
            <a:off x="7317996" y="700902"/>
            <a:ext cx="2657475" cy="1569660"/>
          </a:xfrm>
          <a:prstGeom prst="rect">
            <a:avLst/>
          </a:prstGeom>
          <a:noFill/>
        </p:spPr>
        <p:txBody>
          <a:bodyPr wrap="square">
            <a:spAutoFit/>
          </a:bodyPr>
          <a:lstStyle/>
          <a:p>
            <a:r>
              <a:rPr lang="es-ES" sz="2400" b="1" dirty="0"/>
              <a:t>1956</a:t>
            </a:r>
            <a:r>
              <a:rPr lang="es-ES" sz="2400" dirty="0"/>
              <a:t> Conferencia de Dartmouth # Inteligencia Artificial # LISP</a:t>
            </a:r>
          </a:p>
        </p:txBody>
      </p:sp>
      <p:pic>
        <p:nvPicPr>
          <p:cNvPr id="9" name="Picture 8">
            <a:extLst>
              <a:ext uri="{FF2B5EF4-FFF2-40B4-BE49-F238E27FC236}">
                <a16:creationId xmlns:a16="http://schemas.microsoft.com/office/drawing/2014/main" id="{DE0C42AA-668B-A709-BC6F-3536806BB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3971" y="737038"/>
            <a:ext cx="2143450" cy="2896112"/>
          </a:xfrm>
          <a:prstGeom prst="rect">
            <a:avLst/>
          </a:prstGeom>
        </p:spPr>
      </p:pic>
      <p:pic>
        <p:nvPicPr>
          <p:cNvPr id="10" name="Picture 9">
            <a:extLst>
              <a:ext uri="{FF2B5EF4-FFF2-40B4-BE49-F238E27FC236}">
                <a16:creationId xmlns:a16="http://schemas.microsoft.com/office/drawing/2014/main" id="{71E44827-B088-E823-93D2-FD4F9C5D73EF}"/>
              </a:ext>
            </a:extLst>
          </p:cNvPr>
          <p:cNvPicPr>
            <a:picLocks noChangeAspect="1"/>
          </p:cNvPicPr>
          <p:nvPr/>
        </p:nvPicPr>
        <p:blipFill>
          <a:blip r:embed="rId5"/>
          <a:stretch>
            <a:fillRect/>
          </a:stretch>
        </p:blipFill>
        <p:spPr>
          <a:xfrm>
            <a:off x="8153400" y="2367877"/>
            <a:ext cx="1723448" cy="2122246"/>
          </a:xfrm>
          <a:prstGeom prst="rect">
            <a:avLst/>
          </a:prstGeom>
        </p:spPr>
      </p:pic>
      <p:pic>
        <p:nvPicPr>
          <p:cNvPr id="17" name="Picture 16">
            <a:extLst>
              <a:ext uri="{FF2B5EF4-FFF2-40B4-BE49-F238E27FC236}">
                <a16:creationId xmlns:a16="http://schemas.microsoft.com/office/drawing/2014/main" id="{2980ACB7-83E8-3083-38D6-7C1350410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79" y="525839"/>
            <a:ext cx="1758280" cy="2152996"/>
          </a:xfrm>
          <a:prstGeom prst="rect">
            <a:avLst/>
          </a:prstGeom>
        </p:spPr>
      </p:pic>
      <p:sp>
        <p:nvSpPr>
          <p:cNvPr id="14" name="TextBox 13">
            <a:extLst>
              <a:ext uri="{FF2B5EF4-FFF2-40B4-BE49-F238E27FC236}">
                <a16:creationId xmlns:a16="http://schemas.microsoft.com/office/drawing/2014/main" id="{36D4B81E-F634-094B-2EAE-4782E6F1759C}"/>
              </a:ext>
            </a:extLst>
          </p:cNvPr>
          <p:cNvSpPr txBox="1"/>
          <p:nvPr/>
        </p:nvSpPr>
        <p:spPr>
          <a:xfrm>
            <a:off x="2384822" y="700902"/>
            <a:ext cx="3267075" cy="1569660"/>
          </a:xfrm>
          <a:prstGeom prst="rect">
            <a:avLst/>
          </a:prstGeom>
          <a:noFill/>
        </p:spPr>
        <p:txBody>
          <a:bodyPr wrap="square">
            <a:spAutoFit/>
          </a:bodyPr>
          <a:lstStyle/>
          <a:p>
            <a:r>
              <a:rPr lang="es-ES" sz="2400" b="1" dirty="0"/>
              <a:t>1959 </a:t>
            </a:r>
            <a:r>
              <a:rPr lang="es-ES" sz="2400" dirty="0"/>
              <a:t>Frank Rosenblatt # </a:t>
            </a:r>
            <a:r>
              <a:rPr lang="es-ES" sz="2400" dirty="0" err="1"/>
              <a:t>Perceptron</a:t>
            </a:r>
            <a:r>
              <a:rPr lang="es-ES" sz="2400" dirty="0"/>
              <a:t> # Capa de entrada de la red neuronal</a:t>
            </a:r>
          </a:p>
        </p:txBody>
      </p:sp>
      <p:pic>
        <p:nvPicPr>
          <p:cNvPr id="23" name="Picture 22">
            <a:extLst>
              <a:ext uri="{FF2B5EF4-FFF2-40B4-BE49-F238E27FC236}">
                <a16:creationId xmlns:a16="http://schemas.microsoft.com/office/drawing/2014/main" id="{EC08847A-F29D-0D8C-4C82-712D631F2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9301" y="2371923"/>
            <a:ext cx="1852473" cy="2179380"/>
          </a:xfrm>
          <a:prstGeom prst="rect">
            <a:avLst/>
          </a:prstGeom>
        </p:spPr>
      </p:pic>
      <p:sp>
        <p:nvSpPr>
          <p:cNvPr id="21" name="TextBox 20">
            <a:extLst>
              <a:ext uri="{FF2B5EF4-FFF2-40B4-BE49-F238E27FC236}">
                <a16:creationId xmlns:a16="http://schemas.microsoft.com/office/drawing/2014/main" id="{57FE6629-0117-2D89-FB24-6C738FCBDBAC}"/>
              </a:ext>
            </a:extLst>
          </p:cNvPr>
          <p:cNvSpPr txBox="1"/>
          <p:nvPr/>
        </p:nvSpPr>
        <p:spPr>
          <a:xfrm>
            <a:off x="5892611" y="2564820"/>
            <a:ext cx="1924050" cy="1200329"/>
          </a:xfrm>
          <a:prstGeom prst="rect">
            <a:avLst/>
          </a:prstGeom>
          <a:noFill/>
        </p:spPr>
        <p:txBody>
          <a:bodyPr wrap="square">
            <a:spAutoFit/>
          </a:bodyPr>
          <a:lstStyle/>
          <a:p>
            <a:r>
              <a:rPr lang="es-ES" sz="2400" b="1" dirty="0"/>
              <a:t>1973</a:t>
            </a:r>
            <a:r>
              <a:rPr lang="es-ES" sz="2400" dirty="0"/>
              <a:t> Alain </a:t>
            </a:r>
            <a:r>
              <a:rPr lang="es-ES" sz="2400" dirty="0" err="1"/>
              <a:t>Colmenauer</a:t>
            </a:r>
            <a:r>
              <a:rPr lang="es-ES" sz="2400" dirty="0"/>
              <a:t>  # </a:t>
            </a:r>
            <a:r>
              <a:rPr lang="es-ES" sz="2400" dirty="0" err="1"/>
              <a:t>Prolog</a:t>
            </a:r>
            <a:endParaRPr lang="es-ES" sz="2400" dirty="0"/>
          </a:p>
        </p:txBody>
      </p:sp>
      <p:sp>
        <p:nvSpPr>
          <p:cNvPr id="24" name="TextBox 23">
            <a:extLst>
              <a:ext uri="{FF2B5EF4-FFF2-40B4-BE49-F238E27FC236}">
                <a16:creationId xmlns:a16="http://schemas.microsoft.com/office/drawing/2014/main" id="{BA32EBC6-33A1-B09A-FC75-0BCF6758C20D}"/>
              </a:ext>
            </a:extLst>
          </p:cNvPr>
          <p:cNvSpPr txBox="1"/>
          <p:nvPr/>
        </p:nvSpPr>
        <p:spPr>
          <a:xfrm>
            <a:off x="8835084" y="4733098"/>
            <a:ext cx="1852473" cy="830997"/>
          </a:xfrm>
          <a:prstGeom prst="rect">
            <a:avLst/>
          </a:prstGeom>
          <a:noFill/>
        </p:spPr>
        <p:txBody>
          <a:bodyPr wrap="square">
            <a:spAutoFit/>
          </a:bodyPr>
          <a:lstStyle/>
          <a:p>
            <a:r>
              <a:rPr lang="es-ES" sz="2400" b="1" dirty="0"/>
              <a:t>2011 </a:t>
            </a:r>
            <a:r>
              <a:rPr lang="es-ES" sz="2400" dirty="0"/>
              <a:t>IBM # Watson </a:t>
            </a:r>
          </a:p>
        </p:txBody>
      </p:sp>
      <p:sp>
        <p:nvSpPr>
          <p:cNvPr id="27" name="TextBox 26">
            <a:extLst>
              <a:ext uri="{FF2B5EF4-FFF2-40B4-BE49-F238E27FC236}">
                <a16:creationId xmlns:a16="http://schemas.microsoft.com/office/drawing/2014/main" id="{5AA11424-4A38-4A8B-5C1C-0C37C0555246}"/>
              </a:ext>
            </a:extLst>
          </p:cNvPr>
          <p:cNvSpPr txBox="1"/>
          <p:nvPr/>
        </p:nvSpPr>
        <p:spPr>
          <a:xfrm>
            <a:off x="6164768" y="4053170"/>
            <a:ext cx="1723448" cy="830997"/>
          </a:xfrm>
          <a:prstGeom prst="rect">
            <a:avLst/>
          </a:prstGeom>
          <a:noFill/>
        </p:spPr>
        <p:txBody>
          <a:bodyPr wrap="square">
            <a:spAutoFit/>
          </a:bodyPr>
          <a:lstStyle/>
          <a:p>
            <a:r>
              <a:rPr lang="es-ES" sz="2400" b="1" dirty="0"/>
              <a:t>2016</a:t>
            </a:r>
            <a:r>
              <a:rPr lang="es-ES" sz="2400" dirty="0"/>
              <a:t> Turing Test OK!</a:t>
            </a:r>
          </a:p>
        </p:txBody>
      </p:sp>
      <p:sp>
        <p:nvSpPr>
          <p:cNvPr id="28" name="TextBox 27">
            <a:extLst>
              <a:ext uri="{FF2B5EF4-FFF2-40B4-BE49-F238E27FC236}">
                <a16:creationId xmlns:a16="http://schemas.microsoft.com/office/drawing/2014/main" id="{7962DE7B-7F2C-F805-A37C-18033EF9B446}"/>
              </a:ext>
            </a:extLst>
          </p:cNvPr>
          <p:cNvSpPr txBox="1"/>
          <p:nvPr/>
        </p:nvSpPr>
        <p:spPr>
          <a:xfrm>
            <a:off x="2317888" y="2432821"/>
            <a:ext cx="1758281" cy="1200329"/>
          </a:xfrm>
          <a:prstGeom prst="rect">
            <a:avLst/>
          </a:prstGeom>
          <a:noFill/>
        </p:spPr>
        <p:txBody>
          <a:bodyPr wrap="square">
            <a:spAutoFit/>
          </a:bodyPr>
          <a:lstStyle/>
          <a:p>
            <a:r>
              <a:rPr lang="es-ES" sz="2400" b="1" dirty="0"/>
              <a:t>2016-2017</a:t>
            </a:r>
            <a:r>
              <a:rPr lang="es-ES" sz="2400" dirty="0"/>
              <a:t> #  </a:t>
            </a:r>
            <a:r>
              <a:rPr lang="es-ES" sz="2400" dirty="0" err="1"/>
              <a:t>Deepmind</a:t>
            </a:r>
            <a:r>
              <a:rPr lang="es-ES" sz="2400" dirty="0"/>
              <a:t> </a:t>
            </a:r>
            <a:r>
              <a:rPr lang="es-ES" sz="2400" dirty="0" err="1"/>
              <a:t>AphaGo</a:t>
            </a:r>
            <a:endParaRPr lang="es-ES" sz="2400" dirty="0"/>
          </a:p>
        </p:txBody>
      </p:sp>
      <p:sp>
        <p:nvSpPr>
          <p:cNvPr id="30" name="TextBox 29">
            <a:extLst>
              <a:ext uri="{FF2B5EF4-FFF2-40B4-BE49-F238E27FC236}">
                <a16:creationId xmlns:a16="http://schemas.microsoft.com/office/drawing/2014/main" id="{416270B8-C399-CB39-FF84-D694F62A1DE8}"/>
              </a:ext>
            </a:extLst>
          </p:cNvPr>
          <p:cNvSpPr txBox="1"/>
          <p:nvPr/>
        </p:nvSpPr>
        <p:spPr>
          <a:xfrm>
            <a:off x="3204802" y="4888625"/>
            <a:ext cx="2486532" cy="1569660"/>
          </a:xfrm>
          <a:prstGeom prst="rect">
            <a:avLst/>
          </a:prstGeom>
          <a:noFill/>
        </p:spPr>
        <p:txBody>
          <a:bodyPr wrap="square">
            <a:spAutoFit/>
          </a:bodyPr>
          <a:lstStyle/>
          <a:p>
            <a:r>
              <a:rPr lang="es-ES" sz="2400" b="1" dirty="0"/>
              <a:t>1986</a:t>
            </a:r>
            <a:r>
              <a:rPr lang="es-ES" sz="2400" dirty="0"/>
              <a:t> McClelland y </a:t>
            </a:r>
            <a:r>
              <a:rPr lang="es-ES" sz="2400" dirty="0" err="1"/>
              <a:t>Rumelhart</a:t>
            </a:r>
            <a:r>
              <a:rPr lang="es-ES" sz="2400" dirty="0"/>
              <a:t> # </a:t>
            </a:r>
            <a:r>
              <a:rPr lang="es-ES" sz="2400" i="1" dirty="0"/>
              <a:t>Modelo de Redes Neuronales</a:t>
            </a:r>
          </a:p>
        </p:txBody>
      </p:sp>
    </p:spTree>
    <p:extLst>
      <p:ext uri="{BB962C8B-B14F-4D97-AF65-F5344CB8AC3E}">
        <p14:creationId xmlns:p14="http://schemas.microsoft.com/office/powerpoint/2010/main" val="3091583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4810B-E39D-C3EB-C258-A58912FAAF71}"/>
              </a:ext>
            </a:extLst>
          </p:cNvPr>
          <p:cNvSpPr txBox="1"/>
          <p:nvPr/>
        </p:nvSpPr>
        <p:spPr>
          <a:xfrm>
            <a:off x="6410326" y="662285"/>
            <a:ext cx="5553073" cy="1477328"/>
          </a:xfrm>
          <a:prstGeom prst="rect">
            <a:avLst/>
          </a:prstGeom>
          <a:noFill/>
        </p:spPr>
        <p:txBody>
          <a:bodyPr wrap="square">
            <a:spAutoFit/>
          </a:bodyPr>
          <a:lstStyle/>
          <a:p>
            <a:r>
              <a:rPr lang="es-ES" b="1" dirty="0"/>
              <a:t>Wimbledon recurre a la IA de IBM Watson para seleccionar 'los momentos clave' de cada partido (2019)</a:t>
            </a:r>
            <a:br>
              <a:rPr lang="es-ES" dirty="0"/>
            </a:br>
            <a:r>
              <a:rPr lang="es-ES" dirty="0">
                <a:hlinkClick r:id="rId2"/>
              </a:rPr>
              <a:t>https://www.xataka.com/inteligencia-artificial/wimbledon-recurre-a-ia-ibm-watson-para-seleccionar-momentos-clave-cada-partido</a:t>
            </a:r>
            <a:r>
              <a:rPr lang="es-ES" dirty="0"/>
              <a:t> </a:t>
            </a:r>
          </a:p>
        </p:txBody>
      </p:sp>
      <p:sp>
        <p:nvSpPr>
          <p:cNvPr id="5" name="TextBox 4">
            <a:extLst>
              <a:ext uri="{FF2B5EF4-FFF2-40B4-BE49-F238E27FC236}">
                <a16:creationId xmlns:a16="http://schemas.microsoft.com/office/drawing/2014/main" id="{018D0E38-E089-D8CE-E08D-2828FAF686B5}"/>
              </a:ext>
            </a:extLst>
          </p:cNvPr>
          <p:cNvSpPr txBox="1"/>
          <p:nvPr/>
        </p:nvSpPr>
        <p:spPr>
          <a:xfrm>
            <a:off x="6410326" y="2438221"/>
            <a:ext cx="5553073" cy="1477328"/>
          </a:xfrm>
          <a:prstGeom prst="rect">
            <a:avLst/>
          </a:prstGeom>
          <a:noFill/>
        </p:spPr>
        <p:txBody>
          <a:bodyPr wrap="square">
            <a:spAutoFit/>
          </a:bodyPr>
          <a:lstStyle/>
          <a:p>
            <a:r>
              <a:rPr lang="es-ES" b="1" dirty="0"/>
              <a:t>Lenguaje natural para el robot Nao, por cortesía de la inteligencia artificial de IBM Watson (2016) </a:t>
            </a:r>
            <a:r>
              <a:rPr lang="es-ES" dirty="0">
                <a:hlinkClick r:id="rId3"/>
              </a:rPr>
              <a:t>https://www.xataka.com/robotica-e-ia/connie-es-el-robot-recepcionista-con-la-inteligencia-artificial-de-ibm-watson</a:t>
            </a:r>
            <a:r>
              <a:rPr lang="es-ES" dirty="0"/>
              <a:t> </a:t>
            </a:r>
          </a:p>
        </p:txBody>
      </p:sp>
      <p:sp>
        <p:nvSpPr>
          <p:cNvPr id="7" name="TextBox 6">
            <a:extLst>
              <a:ext uri="{FF2B5EF4-FFF2-40B4-BE49-F238E27FC236}">
                <a16:creationId xmlns:a16="http://schemas.microsoft.com/office/drawing/2014/main" id="{52400B03-B66E-2000-3EA1-541942EA8EC0}"/>
              </a:ext>
            </a:extLst>
          </p:cNvPr>
          <p:cNvSpPr txBox="1"/>
          <p:nvPr/>
        </p:nvSpPr>
        <p:spPr>
          <a:xfrm>
            <a:off x="6410326" y="3940491"/>
            <a:ext cx="5553073" cy="2031325"/>
          </a:xfrm>
          <a:prstGeom prst="rect">
            <a:avLst/>
          </a:prstGeom>
          <a:noFill/>
        </p:spPr>
        <p:txBody>
          <a:bodyPr wrap="square">
            <a:spAutoFit/>
          </a:bodyPr>
          <a:lstStyle/>
          <a:p>
            <a:r>
              <a:rPr lang="es-ES" b="1" dirty="0"/>
              <a:t>El superordenador Watson de IBM tiene una nueva utilidad: descubrir tu personalidad mirando tus perfiles sociales (2015)</a:t>
            </a:r>
            <a:br>
              <a:rPr lang="es-ES" dirty="0"/>
            </a:br>
            <a:r>
              <a:rPr lang="es-ES" dirty="0">
                <a:hlinkClick r:id="rId4"/>
              </a:rPr>
              <a:t>https://www.xataka.com/ordenadores/el-superordenador-watson-de-ibm-tiene-una-nueva-utilidad-descubrir-tu-personalidad-mirando-tus-perfiles-sociales</a:t>
            </a:r>
            <a:r>
              <a:rPr lang="es-ES" dirty="0"/>
              <a:t> </a:t>
            </a:r>
          </a:p>
        </p:txBody>
      </p:sp>
      <p:sp>
        <p:nvSpPr>
          <p:cNvPr id="9" name="TextBox 8">
            <a:extLst>
              <a:ext uri="{FF2B5EF4-FFF2-40B4-BE49-F238E27FC236}">
                <a16:creationId xmlns:a16="http://schemas.microsoft.com/office/drawing/2014/main" id="{830F40D8-F3CE-E2CD-EBA1-D71081E64295}"/>
              </a:ext>
            </a:extLst>
          </p:cNvPr>
          <p:cNvSpPr txBox="1"/>
          <p:nvPr/>
        </p:nvSpPr>
        <p:spPr>
          <a:xfrm>
            <a:off x="323849" y="681633"/>
            <a:ext cx="5553073" cy="1477328"/>
          </a:xfrm>
          <a:prstGeom prst="rect">
            <a:avLst/>
          </a:prstGeom>
          <a:noFill/>
        </p:spPr>
        <p:txBody>
          <a:bodyPr wrap="square">
            <a:spAutoFit/>
          </a:bodyPr>
          <a:lstStyle/>
          <a:p>
            <a:r>
              <a:rPr lang="es-ES" b="1" dirty="0"/>
              <a:t>IBM quiere que Watson tenga un nuevo trabajo: predecir fenómenos naturales (2015)</a:t>
            </a:r>
            <a:br>
              <a:rPr lang="es-ES" dirty="0"/>
            </a:br>
            <a:r>
              <a:rPr lang="es-ES" dirty="0">
                <a:hlinkClick r:id="rId5"/>
              </a:rPr>
              <a:t>https://www.xataka.com/investigacion/ibm-quiere-que-watson-tenga-un-nuevo-trabajo-predecir-fenomenos-naturales</a:t>
            </a:r>
            <a:r>
              <a:rPr lang="es-ES" dirty="0"/>
              <a:t> </a:t>
            </a:r>
          </a:p>
        </p:txBody>
      </p:sp>
      <p:sp>
        <p:nvSpPr>
          <p:cNvPr id="13" name="TextBox 12">
            <a:extLst>
              <a:ext uri="{FF2B5EF4-FFF2-40B4-BE49-F238E27FC236}">
                <a16:creationId xmlns:a16="http://schemas.microsoft.com/office/drawing/2014/main" id="{4788C4FC-5CED-03F2-7C09-EAAF19155E3E}"/>
              </a:ext>
            </a:extLst>
          </p:cNvPr>
          <p:cNvSpPr txBox="1"/>
          <p:nvPr/>
        </p:nvSpPr>
        <p:spPr>
          <a:xfrm>
            <a:off x="323849" y="2463163"/>
            <a:ext cx="5400676" cy="1477328"/>
          </a:xfrm>
          <a:prstGeom prst="rect">
            <a:avLst/>
          </a:prstGeom>
          <a:noFill/>
        </p:spPr>
        <p:txBody>
          <a:bodyPr wrap="square">
            <a:spAutoFit/>
          </a:bodyPr>
          <a:lstStyle/>
          <a:p>
            <a:r>
              <a:rPr lang="es-ES" b="1" dirty="0"/>
              <a:t>Watson se pone la bata de doctor en busca del factor genético de los ataques al corazón (2014)</a:t>
            </a:r>
            <a:br>
              <a:rPr lang="es-ES" dirty="0"/>
            </a:br>
            <a:r>
              <a:rPr lang="es-ES" dirty="0">
                <a:hlinkClick r:id="rId6"/>
              </a:rPr>
              <a:t>https://www.xataka.com/medicina-y-salud/watson-se-pone-la-bata-de-doctor-en-busca-del-factor-genetico-de-los-ataques-al-corazon</a:t>
            </a:r>
            <a:r>
              <a:rPr lang="es-ES" dirty="0"/>
              <a:t> </a:t>
            </a:r>
          </a:p>
        </p:txBody>
      </p:sp>
      <p:sp>
        <p:nvSpPr>
          <p:cNvPr id="15" name="TextBox 14">
            <a:extLst>
              <a:ext uri="{FF2B5EF4-FFF2-40B4-BE49-F238E27FC236}">
                <a16:creationId xmlns:a16="http://schemas.microsoft.com/office/drawing/2014/main" id="{6839F03C-0061-3C73-3A16-50733141FC6D}"/>
              </a:ext>
            </a:extLst>
          </p:cNvPr>
          <p:cNvSpPr txBox="1"/>
          <p:nvPr/>
        </p:nvSpPr>
        <p:spPr>
          <a:xfrm>
            <a:off x="323849" y="4241834"/>
            <a:ext cx="5400676" cy="1477328"/>
          </a:xfrm>
          <a:prstGeom prst="rect">
            <a:avLst/>
          </a:prstGeom>
          <a:noFill/>
        </p:spPr>
        <p:txBody>
          <a:bodyPr wrap="square">
            <a:spAutoFit/>
          </a:bodyPr>
          <a:lstStyle/>
          <a:p>
            <a:r>
              <a:rPr lang="es-ES" b="1" dirty="0"/>
              <a:t>IBM Watson responderá a (casi) todas tus preguntas, estés donde estés (2014)</a:t>
            </a:r>
            <a:br>
              <a:rPr lang="es-ES" dirty="0"/>
            </a:br>
            <a:r>
              <a:rPr lang="es-ES" dirty="0">
                <a:hlinkClick r:id="rId7"/>
              </a:rPr>
              <a:t>https://www.xataka.com/otros/ibm-watson-respondera-a-casi-todas-tus-preguntas-estes-donde-estes</a:t>
            </a:r>
            <a:r>
              <a:rPr lang="es-ES" dirty="0"/>
              <a:t> </a:t>
            </a:r>
          </a:p>
        </p:txBody>
      </p:sp>
    </p:spTree>
    <p:extLst>
      <p:ext uri="{BB962C8B-B14F-4D97-AF65-F5344CB8AC3E}">
        <p14:creationId xmlns:p14="http://schemas.microsoft.com/office/powerpoint/2010/main" val="358362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EDAFCA-5369-2023-0CA1-D7F63346F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1" y="161926"/>
            <a:ext cx="6105524" cy="6105524"/>
          </a:xfrm>
          <a:prstGeom prst="rect">
            <a:avLst/>
          </a:prstGeom>
        </p:spPr>
      </p:pic>
      <p:pic>
        <p:nvPicPr>
          <p:cNvPr id="6" name="Picture 5">
            <a:extLst>
              <a:ext uri="{FF2B5EF4-FFF2-40B4-BE49-F238E27FC236}">
                <a16:creationId xmlns:a16="http://schemas.microsoft.com/office/drawing/2014/main" id="{6ED9E6DC-495A-F274-52A1-CFEE4394C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 y="2647949"/>
            <a:ext cx="6092756" cy="4048125"/>
          </a:xfrm>
          <a:prstGeom prst="rect">
            <a:avLst/>
          </a:prstGeom>
        </p:spPr>
      </p:pic>
      <p:sp>
        <p:nvSpPr>
          <p:cNvPr id="8" name="TextBox 7">
            <a:extLst>
              <a:ext uri="{FF2B5EF4-FFF2-40B4-BE49-F238E27FC236}">
                <a16:creationId xmlns:a16="http://schemas.microsoft.com/office/drawing/2014/main" id="{1E2BF912-E75F-AE18-CB58-7E87FEC3AECE}"/>
              </a:ext>
            </a:extLst>
          </p:cNvPr>
          <p:cNvSpPr txBox="1"/>
          <p:nvPr/>
        </p:nvSpPr>
        <p:spPr>
          <a:xfrm>
            <a:off x="446054" y="723900"/>
            <a:ext cx="5194369" cy="1200329"/>
          </a:xfrm>
          <a:prstGeom prst="rect">
            <a:avLst/>
          </a:prstGeom>
          <a:noFill/>
        </p:spPr>
        <p:txBody>
          <a:bodyPr wrap="square">
            <a:spAutoFit/>
          </a:bodyPr>
          <a:lstStyle/>
          <a:p>
            <a:r>
              <a:rPr lang="en-US" b="1" dirty="0"/>
              <a:t>Google’s AI Has Defeated a World-Class Chinese “Go” Player (2016)</a:t>
            </a:r>
            <a:br>
              <a:rPr lang="en-US" dirty="0"/>
            </a:br>
            <a:r>
              <a:rPr lang="en-US" dirty="0">
                <a:hlinkClick r:id="rId4"/>
              </a:rPr>
              <a:t>https://fortune.com/2016/01/27/google-deepmind-chinese-go/</a:t>
            </a:r>
            <a:r>
              <a:rPr lang="en-US" dirty="0"/>
              <a:t> </a:t>
            </a:r>
            <a:endParaRPr lang="es-ES" dirty="0"/>
          </a:p>
        </p:txBody>
      </p:sp>
    </p:spTree>
    <p:extLst>
      <p:ext uri="{BB962C8B-B14F-4D97-AF65-F5344CB8AC3E}">
        <p14:creationId xmlns:p14="http://schemas.microsoft.com/office/powerpoint/2010/main" val="25116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lstStyle/>
          <a:p>
            <a:pPr marL="88900" indent="0" algn="ctr">
              <a:lnSpc>
                <a:spcPct val="100000"/>
              </a:lnSpc>
              <a:spcBef>
                <a:spcPts val="1800"/>
              </a:spcBef>
              <a:spcAft>
                <a:spcPts val="1800"/>
              </a:spcAft>
              <a:buNone/>
            </a:pPr>
            <a:r>
              <a:rPr lang="es-ES" b="1" dirty="0"/>
              <a:t>La RI ha influido notablemente en el desarrollo de la IA</a:t>
            </a:r>
          </a:p>
          <a:p>
            <a:pPr marL="452438" indent="-363538">
              <a:lnSpc>
                <a:spcPct val="100000"/>
              </a:lnSpc>
              <a:spcBef>
                <a:spcPts val="1400"/>
              </a:spcBef>
              <a:spcAft>
                <a:spcPts val="1400"/>
              </a:spcAft>
              <a:buFont typeface="Symbol" panose="05050102010706020507" pitchFamily="18" charset="2"/>
              <a:buChar char=""/>
            </a:pPr>
            <a:r>
              <a:rPr lang="es-ES" sz="2400" dirty="0"/>
              <a:t>Algoritmos de clasificación de documentos, categorizar, organizar</a:t>
            </a:r>
          </a:p>
          <a:p>
            <a:pPr marL="452438" indent="-363538">
              <a:lnSpc>
                <a:spcPct val="100000"/>
              </a:lnSpc>
              <a:spcBef>
                <a:spcPts val="1400"/>
              </a:spcBef>
              <a:spcAft>
                <a:spcPts val="1400"/>
              </a:spcAft>
              <a:buFont typeface="Symbol" panose="05050102010706020507" pitchFamily="18" charset="2"/>
              <a:buChar char=""/>
            </a:pPr>
            <a:r>
              <a:rPr lang="es-ES" sz="2400" dirty="0"/>
              <a:t>Cálculo de pesos y relevancia</a:t>
            </a:r>
          </a:p>
          <a:p>
            <a:pPr marL="452438" indent="-363538">
              <a:lnSpc>
                <a:spcPct val="100000"/>
              </a:lnSpc>
              <a:spcBef>
                <a:spcPts val="1400"/>
              </a:spcBef>
              <a:spcAft>
                <a:spcPts val="1400"/>
              </a:spcAft>
              <a:buFont typeface="Symbol" panose="05050102010706020507" pitchFamily="18" charset="2"/>
              <a:buChar char=""/>
            </a:pPr>
            <a:r>
              <a:rPr lang="es-ES" sz="2400" dirty="0"/>
              <a:t>Ranking y ordenamiento de las respuestas del sistema</a:t>
            </a:r>
          </a:p>
          <a:p>
            <a:pPr marL="452438" indent="-363538">
              <a:lnSpc>
                <a:spcPct val="100000"/>
              </a:lnSpc>
              <a:spcBef>
                <a:spcPts val="1400"/>
              </a:spcBef>
              <a:spcAft>
                <a:spcPts val="1400"/>
              </a:spcAft>
              <a:buFont typeface="Symbol" panose="05050102010706020507" pitchFamily="18" charset="2"/>
              <a:buChar char=""/>
            </a:pPr>
            <a:r>
              <a:rPr lang="es-ES" sz="2400" dirty="0"/>
              <a:t>Modelado de vectores de palabras (Word </a:t>
            </a:r>
            <a:r>
              <a:rPr lang="es-ES" sz="2400" dirty="0" err="1"/>
              <a:t>Embeddings</a:t>
            </a:r>
            <a:r>
              <a:rPr lang="es-ES" sz="2400" dirty="0"/>
              <a:t>)</a:t>
            </a:r>
          </a:p>
          <a:p>
            <a:pPr marL="452438" indent="-363538">
              <a:lnSpc>
                <a:spcPct val="100000"/>
              </a:lnSpc>
              <a:spcBef>
                <a:spcPts val="1400"/>
              </a:spcBef>
              <a:spcAft>
                <a:spcPts val="1400"/>
              </a:spcAft>
              <a:buFont typeface="Symbol" panose="05050102010706020507" pitchFamily="18" charset="2"/>
              <a:buChar char=""/>
            </a:pPr>
            <a:r>
              <a:rPr lang="es-ES" sz="2400" dirty="0"/>
              <a:t>Vectorización de los documentos y de las consultas</a:t>
            </a:r>
          </a:p>
          <a:p>
            <a:pPr marL="452438" indent="-363538">
              <a:lnSpc>
                <a:spcPct val="100000"/>
              </a:lnSpc>
              <a:spcBef>
                <a:spcPts val="1400"/>
              </a:spcBef>
              <a:spcAft>
                <a:spcPts val="1400"/>
              </a:spcAft>
              <a:buFont typeface="Symbol" panose="05050102010706020507" pitchFamily="18" charset="2"/>
              <a:buChar char=""/>
            </a:pPr>
            <a:r>
              <a:rPr lang="es-ES" sz="2400" dirty="0"/>
              <a:t>Optimización del aprendizaje automático</a:t>
            </a:r>
          </a:p>
        </p:txBody>
      </p:sp>
    </p:spTree>
    <p:extLst>
      <p:ext uri="{BB962C8B-B14F-4D97-AF65-F5344CB8AC3E}">
        <p14:creationId xmlns:p14="http://schemas.microsoft.com/office/powerpoint/2010/main" val="1005937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El software de IA no es nuevo…</a:t>
            </a:r>
          </a:p>
          <a:p>
            <a:pPr marL="452438" indent="-363538">
              <a:lnSpc>
                <a:spcPct val="100000"/>
              </a:lnSpc>
              <a:spcBef>
                <a:spcPts val="1400"/>
              </a:spcBef>
              <a:spcAft>
                <a:spcPts val="1400"/>
              </a:spcAft>
              <a:buFont typeface="Symbol" panose="05050102010706020507" pitchFamily="18" charset="2"/>
              <a:buChar char=""/>
            </a:pPr>
            <a:r>
              <a:rPr lang="es-ES" sz="2400" dirty="0"/>
              <a:t>No es una novedad de 2023. Watson también era un modelo efectivo</a:t>
            </a:r>
          </a:p>
          <a:p>
            <a:pPr marL="452438" indent="-363538">
              <a:lnSpc>
                <a:spcPct val="100000"/>
              </a:lnSpc>
              <a:spcBef>
                <a:spcPts val="1400"/>
              </a:spcBef>
              <a:spcAft>
                <a:spcPts val="1400"/>
              </a:spcAft>
              <a:buFont typeface="Symbol" panose="05050102010706020507" pitchFamily="18" charset="2"/>
              <a:buChar char=""/>
            </a:pPr>
            <a:r>
              <a:rPr lang="es-ES" sz="2400" dirty="0"/>
              <a:t>La IA se ha estado usando en sistemas expertos</a:t>
            </a:r>
          </a:p>
          <a:p>
            <a:pPr marL="452438" indent="-363538">
              <a:lnSpc>
                <a:spcPct val="100000"/>
              </a:lnSpc>
              <a:spcBef>
                <a:spcPts val="1400"/>
              </a:spcBef>
              <a:spcAft>
                <a:spcPts val="1400"/>
              </a:spcAft>
              <a:buFont typeface="Symbol" panose="05050102010706020507" pitchFamily="18" charset="2"/>
              <a:buChar char=""/>
            </a:pPr>
            <a:r>
              <a:rPr lang="es-ES" sz="2400" dirty="0"/>
              <a:t>Bases de conocimiento especializadas en resolver tareas muy concretas</a:t>
            </a:r>
          </a:p>
          <a:p>
            <a:pPr marL="452438" indent="-363538">
              <a:lnSpc>
                <a:spcPct val="100000"/>
              </a:lnSpc>
              <a:spcBef>
                <a:spcPts val="1400"/>
              </a:spcBef>
              <a:spcAft>
                <a:spcPts val="1400"/>
              </a:spcAft>
              <a:buFont typeface="Symbol" panose="05050102010706020507" pitchFamily="18" charset="2"/>
              <a:buChar char=""/>
            </a:pPr>
            <a:r>
              <a:rPr lang="es-ES" sz="2400" dirty="0"/>
              <a:t>La IA se ha beneficiado de la RI, del Big-Data, Machine-</a:t>
            </a:r>
            <a:r>
              <a:rPr lang="es-ES" sz="2400" dirty="0" err="1"/>
              <a:t>Learning</a:t>
            </a:r>
            <a:r>
              <a:rPr lang="es-ES" sz="2400" dirty="0"/>
              <a:t>, Data-</a:t>
            </a:r>
            <a:r>
              <a:rPr lang="es-ES" sz="2400" dirty="0" err="1"/>
              <a:t>Mining</a:t>
            </a:r>
            <a:endParaRPr lang="es-ES" sz="2400" dirty="0"/>
          </a:p>
          <a:p>
            <a:pPr marL="452438" indent="-363538">
              <a:lnSpc>
                <a:spcPct val="100000"/>
              </a:lnSpc>
              <a:spcBef>
                <a:spcPts val="1400"/>
              </a:spcBef>
              <a:spcAft>
                <a:spcPts val="1400"/>
              </a:spcAft>
              <a:buFont typeface="Symbol" panose="05050102010706020507" pitchFamily="18" charset="2"/>
              <a:buChar char=""/>
            </a:pPr>
            <a:r>
              <a:rPr lang="es-ES" sz="2400" dirty="0"/>
              <a:t>Los </a:t>
            </a:r>
            <a:r>
              <a:rPr lang="es-ES" sz="2400" dirty="0" err="1"/>
              <a:t>datasets</a:t>
            </a:r>
            <a:r>
              <a:rPr lang="es-ES" sz="2400" dirty="0"/>
              <a:t> han sido claves, así como el entrenamiento de la atención y el contexto</a:t>
            </a:r>
          </a:p>
          <a:p>
            <a:pPr marL="452438" indent="-363538">
              <a:lnSpc>
                <a:spcPct val="100000"/>
              </a:lnSpc>
              <a:spcBef>
                <a:spcPts val="1400"/>
              </a:spcBef>
              <a:spcAft>
                <a:spcPts val="1400"/>
              </a:spcAft>
              <a:buFont typeface="Symbol" panose="05050102010706020507" pitchFamily="18" charset="2"/>
              <a:buChar char=""/>
            </a:pPr>
            <a:r>
              <a:rPr lang="es-ES" sz="2400" dirty="0"/>
              <a:t>La experiencia de usuario ha contribuido a diseñar una IA que nos conoce bien</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3453503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C04C2-1B6E-BCC3-EEC6-44236170D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12192000" cy="12192000"/>
          </a:xfrm>
          <a:prstGeom prst="rect">
            <a:avLst/>
          </a:prstGeom>
        </p:spPr>
      </p:pic>
      <p:pic>
        <p:nvPicPr>
          <p:cNvPr id="11" name="Picture 10">
            <a:extLst>
              <a:ext uri="{FF2B5EF4-FFF2-40B4-BE49-F238E27FC236}">
                <a16:creationId xmlns:a16="http://schemas.microsoft.com/office/drawing/2014/main" id="{D986B078-DE5D-5580-75C4-3D8D8B873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4242">
            <a:off x="4260273" y="4882795"/>
            <a:ext cx="3093317" cy="1202377"/>
          </a:xfrm>
          <a:prstGeom prst="ellipse">
            <a:avLst/>
          </a:prstGeom>
          <a:ln>
            <a:noFill/>
          </a:ln>
          <a:effectLst>
            <a:softEdge rad="112500"/>
          </a:effectLst>
        </p:spPr>
      </p:pic>
      <p:sp>
        <p:nvSpPr>
          <p:cNvPr id="12" name="Content Placeholder 2">
            <a:extLst>
              <a:ext uri="{FF2B5EF4-FFF2-40B4-BE49-F238E27FC236}">
                <a16:creationId xmlns:a16="http://schemas.microsoft.com/office/drawing/2014/main" id="{D8E78F70-1B00-3BBC-8D0C-E4DC8FB272AF}"/>
              </a:ext>
            </a:extLst>
          </p:cNvPr>
          <p:cNvSpPr txBox="1">
            <a:spLocks/>
          </p:cNvSpPr>
          <p:nvPr/>
        </p:nvSpPr>
        <p:spPr>
          <a:xfrm rot="1840289">
            <a:off x="292655" y="2667037"/>
            <a:ext cx="5037047" cy="1033463"/>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8800" b="1" dirty="0">
                <a:solidFill>
                  <a:schemeClr val="accent4"/>
                </a:solidFill>
                <a:effectLst>
                  <a:outerShdw blurRad="38100" dist="38100" dir="2700000" algn="tl">
                    <a:srgbClr val="000000">
                      <a:alpha val="43137"/>
                    </a:srgbClr>
                  </a:outerShdw>
                </a:effectLst>
              </a:rPr>
              <a:t>Irrupción</a:t>
            </a:r>
          </a:p>
        </p:txBody>
      </p:sp>
      <p:sp>
        <p:nvSpPr>
          <p:cNvPr id="13" name="Content Placeholder 2">
            <a:extLst>
              <a:ext uri="{FF2B5EF4-FFF2-40B4-BE49-F238E27FC236}">
                <a16:creationId xmlns:a16="http://schemas.microsoft.com/office/drawing/2014/main" id="{5C4ED09A-A9FB-B392-FD3C-0425CB1A6136}"/>
              </a:ext>
            </a:extLst>
          </p:cNvPr>
          <p:cNvSpPr txBox="1">
            <a:spLocks/>
          </p:cNvSpPr>
          <p:nvPr/>
        </p:nvSpPr>
        <p:spPr>
          <a:xfrm rot="1771809">
            <a:off x="6159535" y="3404177"/>
            <a:ext cx="5560826" cy="1033463"/>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8800" b="1" dirty="0">
                <a:solidFill>
                  <a:srgbClr val="00B050"/>
                </a:solidFill>
                <a:effectLst>
                  <a:outerShdw blurRad="38100" dist="38100" dir="2700000" algn="tl">
                    <a:srgbClr val="000000">
                      <a:alpha val="43137"/>
                    </a:srgbClr>
                  </a:outerShdw>
                </a:effectLst>
              </a:rPr>
              <a:t>Disrupción</a:t>
            </a:r>
          </a:p>
        </p:txBody>
      </p:sp>
      <p:sp>
        <p:nvSpPr>
          <p:cNvPr id="14" name="Content Placeholder 2">
            <a:extLst>
              <a:ext uri="{FF2B5EF4-FFF2-40B4-BE49-F238E27FC236}">
                <a16:creationId xmlns:a16="http://schemas.microsoft.com/office/drawing/2014/main" id="{3D908D2E-70F9-483F-FDCC-55DED48C9F2C}"/>
              </a:ext>
            </a:extLst>
          </p:cNvPr>
          <p:cNvSpPr txBox="1">
            <a:spLocks/>
          </p:cNvSpPr>
          <p:nvPr/>
        </p:nvSpPr>
        <p:spPr>
          <a:xfrm>
            <a:off x="8672363" y="995771"/>
            <a:ext cx="2113728" cy="917634"/>
          </a:xfrm>
          <a:prstGeom prst="rect">
            <a:avLst/>
          </a:prstGeom>
          <a:solidFill>
            <a:srgbClr val="000000">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dirty="0">
                <a:solidFill>
                  <a:srgbClr val="FF0000"/>
                </a:solidFill>
                <a:effectLst>
                  <a:outerShdw blurRad="38100" dist="38100" dir="2700000" algn="tl">
                    <a:srgbClr val="000000">
                      <a:alpha val="43137"/>
                    </a:srgbClr>
                  </a:outerShdw>
                </a:effectLst>
              </a:rPr>
              <a:t>Diciembre de 2022</a:t>
            </a:r>
          </a:p>
        </p:txBody>
      </p:sp>
    </p:spTree>
    <p:extLst>
      <p:ext uri="{BB962C8B-B14F-4D97-AF65-F5344CB8AC3E}">
        <p14:creationId xmlns:p14="http://schemas.microsoft.com/office/powerpoint/2010/main" val="3715935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Irrupción – Disrupción… Llega </a:t>
            </a:r>
            <a:r>
              <a:rPr lang="es-ES" b="1" dirty="0" err="1"/>
              <a:t>ChatGPT</a:t>
            </a:r>
            <a:endParaRPr lang="es-ES" b="1" dirty="0"/>
          </a:p>
          <a:p>
            <a:pPr marL="452438" indent="-363538">
              <a:lnSpc>
                <a:spcPct val="100000"/>
              </a:lnSpc>
              <a:spcBef>
                <a:spcPts val="1400"/>
              </a:spcBef>
              <a:spcAft>
                <a:spcPts val="1400"/>
              </a:spcAft>
              <a:buFont typeface="Symbol" panose="05050102010706020507" pitchFamily="18" charset="2"/>
              <a:buChar char=""/>
            </a:pPr>
            <a:r>
              <a:rPr lang="es-ES" sz="2400" dirty="0"/>
              <a:t>De repente el modelo </a:t>
            </a:r>
            <a:r>
              <a:rPr lang="es-ES" sz="2400" dirty="0" err="1"/>
              <a:t>ChatGPT</a:t>
            </a:r>
            <a:r>
              <a:rPr lang="es-ES" sz="2400" dirty="0"/>
              <a:t> de </a:t>
            </a:r>
            <a:r>
              <a:rPr lang="es-ES" sz="2400" dirty="0" err="1"/>
              <a:t>OpenAI</a:t>
            </a:r>
            <a:r>
              <a:rPr lang="es-ES" sz="2400" dirty="0"/>
              <a:t> se habilita para su uso público</a:t>
            </a:r>
          </a:p>
          <a:p>
            <a:pPr marL="452438" indent="-363538">
              <a:lnSpc>
                <a:spcPct val="100000"/>
              </a:lnSpc>
              <a:spcBef>
                <a:spcPts val="1400"/>
              </a:spcBef>
              <a:spcAft>
                <a:spcPts val="1400"/>
              </a:spcAft>
              <a:buFont typeface="Symbol" panose="05050102010706020507" pitchFamily="18" charset="2"/>
              <a:buChar char=""/>
            </a:pPr>
            <a:r>
              <a:rPr lang="es-ES" sz="2400" dirty="0"/>
              <a:t>Uso de todos los recursos técnicos, metodológicos y algorítmicos para crear la mejor IA </a:t>
            </a:r>
          </a:p>
          <a:p>
            <a:pPr marL="452438" indent="-363538">
              <a:lnSpc>
                <a:spcPct val="100000"/>
              </a:lnSpc>
              <a:spcBef>
                <a:spcPts val="1400"/>
              </a:spcBef>
              <a:spcAft>
                <a:spcPts val="1400"/>
              </a:spcAft>
              <a:buFont typeface="Symbol" panose="05050102010706020507" pitchFamily="18" charset="2"/>
              <a:buChar char=""/>
            </a:pPr>
            <a:r>
              <a:rPr lang="es-ES" sz="2400" dirty="0"/>
              <a:t>Red neuronal más amplia y compleja, mejor sistema de aprendizaje</a:t>
            </a:r>
          </a:p>
          <a:p>
            <a:pPr marL="452438" indent="-363538">
              <a:lnSpc>
                <a:spcPct val="100000"/>
              </a:lnSpc>
              <a:spcBef>
                <a:spcPts val="1400"/>
              </a:spcBef>
              <a:spcAft>
                <a:spcPts val="1400"/>
              </a:spcAft>
              <a:buFont typeface="Symbol" panose="05050102010706020507" pitchFamily="18" charset="2"/>
              <a:buChar char=""/>
            </a:pPr>
            <a:r>
              <a:rPr lang="es-ES" sz="2400" dirty="0"/>
              <a:t>Los buscadores comienzan a observar la nueva competencia </a:t>
            </a:r>
          </a:p>
          <a:p>
            <a:pPr marL="452438" indent="-363538">
              <a:lnSpc>
                <a:spcPct val="100000"/>
              </a:lnSpc>
              <a:spcBef>
                <a:spcPts val="1400"/>
              </a:spcBef>
              <a:spcAft>
                <a:spcPts val="1400"/>
              </a:spcAft>
              <a:buFont typeface="Symbol" panose="05050102010706020507" pitchFamily="18" charset="2"/>
              <a:buChar char=""/>
            </a:pPr>
            <a:r>
              <a:rPr lang="es-ES" sz="2400" dirty="0"/>
              <a:t>El usuario puede satisfacer sus necesidades de información sin tener que navegar. Sólo tiene que preguntar </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1016201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F5DB50-9275-BCAC-08B3-698A0C80F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186"/>
            <a:ext cx="12290322" cy="12290322"/>
          </a:xfrm>
          <a:prstGeom prst="rect">
            <a:avLst/>
          </a:prstGeom>
        </p:spPr>
      </p:pic>
      <p:sp>
        <p:nvSpPr>
          <p:cNvPr id="4" name="Content Placeholder 2">
            <a:extLst>
              <a:ext uri="{FF2B5EF4-FFF2-40B4-BE49-F238E27FC236}">
                <a16:creationId xmlns:a16="http://schemas.microsoft.com/office/drawing/2014/main" id="{0E4D4C55-A081-476E-385B-66D70C2E0142}"/>
              </a:ext>
            </a:extLst>
          </p:cNvPr>
          <p:cNvSpPr txBox="1">
            <a:spLocks/>
          </p:cNvSpPr>
          <p:nvPr/>
        </p:nvSpPr>
        <p:spPr>
          <a:xfrm>
            <a:off x="4159046" y="250255"/>
            <a:ext cx="4345858" cy="907024"/>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El texto que tardaba 1 semana en escribir, lo ha generado en segundos…</a:t>
            </a:r>
          </a:p>
        </p:txBody>
      </p:sp>
      <p:sp>
        <p:nvSpPr>
          <p:cNvPr id="5" name="Content Placeholder 2">
            <a:extLst>
              <a:ext uri="{FF2B5EF4-FFF2-40B4-BE49-F238E27FC236}">
                <a16:creationId xmlns:a16="http://schemas.microsoft.com/office/drawing/2014/main" id="{1D68A43C-6663-E8BA-F308-584231A1D972}"/>
              </a:ext>
            </a:extLst>
          </p:cNvPr>
          <p:cNvSpPr txBox="1">
            <a:spLocks/>
          </p:cNvSpPr>
          <p:nvPr/>
        </p:nvSpPr>
        <p:spPr>
          <a:xfrm>
            <a:off x="6096000" y="5654308"/>
            <a:ext cx="4119716" cy="907024"/>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Lo que tardaba 3 meses en programar, lo he logrado en 1 semana…</a:t>
            </a:r>
          </a:p>
        </p:txBody>
      </p:sp>
      <p:sp>
        <p:nvSpPr>
          <p:cNvPr id="6" name="Content Placeholder 2">
            <a:extLst>
              <a:ext uri="{FF2B5EF4-FFF2-40B4-BE49-F238E27FC236}">
                <a16:creationId xmlns:a16="http://schemas.microsoft.com/office/drawing/2014/main" id="{E097D5AA-00A2-712B-67B8-DF623D9A5723}"/>
              </a:ext>
            </a:extLst>
          </p:cNvPr>
          <p:cNvSpPr txBox="1">
            <a:spLocks/>
          </p:cNvSpPr>
          <p:nvPr/>
        </p:nvSpPr>
        <p:spPr>
          <a:xfrm>
            <a:off x="6823587" y="4375355"/>
            <a:ext cx="4930878" cy="907024"/>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No es perfecto… pero parece que aprende a hacer lo que le explico…</a:t>
            </a:r>
          </a:p>
        </p:txBody>
      </p:sp>
      <p:sp>
        <p:nvSpPr>
          <p:cNvPr id="7" name="Content Placeholder 2">
            <a:extLst>
              <a:ext uri="{FF2B5EF4-FFF2-40B4-BE49-F238E27FC236}">
                <a16:creationId xmlns:a16="http://schemas.microsoft.com/office/drawing/2014/main" id="{218AF951-5064-CCA4-B9E4-D79DB712D96F}"/>
              </a:ext>
            </a:extLst>
          </p:cNvPr>
          <p:cNvSpPr txBox="1">
            <a:spLocks/>
          </p:cNvSpPr>
          <p:nvPr/>
        </p:nvSpPr>
        <p:spPr>
          <a:xfrm>
            <a:off x="6823587" y="1374818"/>
            <a:ext cx="4345858" cy="907024"/>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Clasifica y resume mejor y en menos tiempo que yo…</a:t>
            </a:r>
          </a:p>
        </p:txBody>
      </p:sp>
      <p:sp>
        <p:nvSpPr>
          <p:cNvPr id="8" name="Content Placeholder 2">
            <a:extLst>
              <a:ext uri="{FF2B5EF4-FFF2-40B4-BE49-F238E27FC236}">
                <a16:creationId xmlns:a16="http://schemas.microsoft.com/office/drawing/2014/main" id="{114842FA-48C5-F9FB-7566-41C53860554E}"/>
              </a:ext>
            </a:extLst>
          </p:cNvPr>
          <p:cNvSpPr txBox="1">
            <a:spLocks/>
          </p:cNvSpPr>
          <p:nvPr/>
        </p:nvSpPr>
        <p:spPr>
          <a:xfrm>
            <a:off x="530941" y="4467819"/>
            <a:ext cx="4345858" cy="52696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Casi no busco en Google!!</a:t>
            </a:r>
          </a:p>
        </p:txBody>
      </p:sp>
      <p:sp>
        <p:nvSpPr>
          <p:cNvPr id="9" name="Content Placeholder 2">
            <a:extLst>
              <a:ext uri="{FF2B5EF4-FFF2-40B4-BE49-F238E27FC236}">
                <a16:creationId xmlns:a16="http://schemas.microsoft.com/office/drawing/2014/main" id="{7C5DBD96-AB40-9E8A-14F2-0F8F5442502A}"/>
              </a:ext>
            </a:extLst>
          </p:cNvPr>
          <p:cNvSpPr txBox="1">
            <a:spLocks/>
          </p:cNvSpPr>
          <p:nvPr/>
        </p:nvSpPr>
        <p:spPr>
          <a:xfrm>
            <a:off x="1036073" y="5693739"/>
            <a:ext cx="3335594" cy="526969"/>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¿Competencia o Asistencia?</a:t>
            </a:r>
          </a:p>
        </p:txBody>
      </p:sp>
    </p:spTree>
    <p:extLst>
      <p:ext uri="{BB962C8B-B14F-4D97-AF65-F5344CB8AC3E}">
        <p14:creationId xmlns:p14="http://schemas.microsoft.com/office/powerpoint/2010/main" val="2895294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Y lo cambia todo…</a:t>
            </a:r>
          </a:p>
          <a:p>
            <a:pPr marL="452438" indent="-363538">
              <a:lnSpc>
                <a:spcPct val="100000"/>
              </a:lnSpc>
              <a:spcBef>
                <a:spcPts val="1400"/>
              </a:spcBef>
              <a:spcAft>
                <a:spcPts val="1400"/>
              </a:spcAft>
              <a:buFont typeface="Symbol" panose="05050102010706020507" pitchFamily="18" charset="2"/>
              <a:buChar char=""/>
            </a:pPr>
            <a:r>
              <a:rPr lang="es-ES" sz="2400" dirty="0"/>
              <a:t>La IA ahora no sólo busca información, puede hacer las tareas intelectuales</a:t>
            </a:r>
          </a:p>
          <a:p>
            <a:pPr marL="452438" indent="-363538">
              <a:lnSpc>
                <a:spcPct val="100000"/>
              </a:lnSpc>
              <a:spcBef>
                <a:spcPts val="1400"/>
              </a:spcBef>
              <a:spcAft>
                <a:spcPts val="1400"/>
              </a:spcAft>
              <a:buFont typeface="Symbol" panose="05050102010706020507" pitchFamily="18" charset="2"/>
              <a:buChar char=""/>
            </a:pPr>
            <a:r>
              <a:rPr lang="es-ES" sz="2400" dirty="0"/>
              <a:t>Los límites de la IA son el entrenamiento basado en la documentación disponible en Internet </a:t>
            </a:r>
          </a:p>
          <a:p>
            <a:pPr marL="452438" indent="-363538">
              <a:lnSpc>
                <a:spcPct val="100000"/>
              </a:lnSpc>
              <a:spcBef>
                <a:spcPts val="1400"/>
              </a:spcBef>
              <a:spcAft>
                <a:spcPts val="1400"/>
              </a:spcAft>
              <a:buFont typeface="Symbol" panose="05050102010706020507" pitchFamily="18" charset="2"/>
              <a:buChar char=""/>
            </a:pPr>
            <a:r>
              <a:rPr lang="es-ES" sz="2400" dirty="0"/>
              <a:t>La IA consume la digitalización de los documentos de las bibliotecas y de las fuentes que se predefinan</a:t>
            </a:r>
          </a:p>
          <a:p>
            <a:pPr marL="452438" indent="-363538">
              <a:lnSpc>
                <a:spcPct val="100000"/>
              </a:lnSpc>
              <a:spcBef>
                <a:spcPts val="1400"/>
              </a:spcBef>
              <a:spcAft>
                <a:spcPts val="1400"/>
              </a:spcAft>
              <a:buFont typeface="Symbol" panose="05050102010706020507" pitchFamily="18" charset="2"/>
              <a:buChar char=""/>
            </a:pPr>
            <a:r>
              <a:rPr lang="es-ES" sz="2400" dirty="0"/>
              <a:t>Su capacidad para recordar y acceder a todo el conocimiento no tiene análogo humano</a:t>
            </a:r>
          </a:p>
          <a:p>
            <a:pPr marL="452438" indent="-363538">
              <a:lnSpc>
                <a:spcPct val="100000"/>
              </a:lnSpc>
              <a:spcBef>
                <a:spcPts val="1400"/>
              </a:spcBef>
              <a:spcAft>
                <a:spcPts val="1400"/>
              </a:spcAft>
              <a:buFont typeface="Symbol" panose="05050102010706020507" pitchFamily="18" charset="2"/>
              <a:buChar char=""/>
            </a:pPr>
            <a:r>
              <a:rPr lang="es-ES" sz="2400" dirty="0"/>
              <a:t>Aunque el sistema no sea tan creativo, su operativa sí funciona por asociación</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4018836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A09BE-0444-83FC-E077-AF4C5BBE8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1380"/>
            <a:ext cx="12192000" cy="12192000"/>
          </a:xfrm>
          <a:prstGeom prst="rect">
            <a:avLst/>
          </a:prstGeom>
        </p:spPr>
      </p:pic>
      <p:sp>
        <p:nvSpPr>
          <p:cNvPr id="6" name="Content Placeholder 2">
            <a:extLst>
              <a:ext uri="{FF2B5EF4-FFF2-40B4-BE49-F238E27FC236}">
                <a16:creationId xmlns:a16="http://schemas.microsoft.com/office/drawing/2014/main" id="{06083492-D9D3-8CE8-2AEA-3AB073B8CEED}"/>
              </a:ext>
            </a:extLst>
          </p:cNvPr>
          <p:cNvSpPr txBox="1">
            <a:spLocks/>
          </p:cNvSpPr>
          <p:nvPr/>
        </p:nvSpPr>
        <p:spPr>
          <a:xfrm>
            <a:off x="8278760" y="810219"/>
            <a:ext cx="2831689" cy="52696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Situación caótica…</a:t>
            </a:r>
          </a:p>
        </p:txBody>
      </p:sp>
      <p:sp>
        <p:nvSpPr>
          <p:cNvPr id="7" name="Content Placeholder 2">
            <a:extLst>
              <a:ext uri="{FF2B5EF4-FFF2-40B4-BE49-F238E27FC236}">
                <a16:creationId xmlns:a16="http://schemas.microsoft.com/office/drawing/2014/main" id="{70BB6513-40D8-A0E4-8802-8D088125A7CC}"/>
              </a:ext>
            </a:extLst>
          </p:cNvPr>
          <p:cNvSpPr txBox="1">
            <a:spLocks/>
          </p:cNvSpPr>
          <p:nvPr/>
        </p:nvSpPr>
        <p:spPr>
          <a:xfrm>
            <a:off x="1371601" y="411070"/>
            <a:ext cx="2541640" cy="526968"/>
          </a:xfrm>
          <a:prstGeom prst="rect">
            <a:avLst/>
          </a:prstGeom>
          <a:solidFill>
            <a:schemeClr val="tx1">
              <a:lumMod val="75000"/>
              <a:lumOff val="25000"/>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Caos controlado</a:t>
            </a:r>
          </a:p>
        </p:txBody>
      </p:sp>
      <p:sp>
        <p:nvSpPr>
          <p:cNvPr id="8" name="Content Placeholder 2">
            <a:extLst>
              <a:ext uri="{FF2B5EF4-FFF2-40B4-BE49-F238E27FC236}">
                <a16:creationId xmlns:a16="http://schemas.microsoft.com/office/drawing/2014/main" id="{B14D9CFA-A986-19BA-0FA5-DA6B99B55BE2}"/>
              </a:ext>
            </a:extLst>
          </p:cNvPr>
          <p:cNvSpPr txBox="1">
            <a:spLocks/>
          </p:cNvSpPr>
          <p:nvPr/>
        </p:nvSpPr>
        <p:spPr>
          <a:xfrm>
            <a:off x="324464" y="1603702"/>
            <a:ext cx="2541640"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Tecnificación</a:t>
            </a:r>
          </a:p>
        </p:txBody>
      </p:sp>
      <p:sp>
        <p:nvSpPr>
          <p:cNvPr id="9" name="Content Placeholder 2">
            <a:extLst>
              <a:ext uri="{FF2B5EF4-FFF2-40B4-BE49-F238E27FC236}">
                <a16:creationId xmlns:a16="http://schemas.microsoft.com/office/drawing/2014/main" id="{A2248A2E-A1F1-2206-A2B9-B832DBBEFB26}"/>
              </a:ext>
            </a:extLst>
          </p:cNvPr>
          <p:cNvSpPr txBox="1">
            <a:spLocks/>
          </p:cNvSpPr>
          <p:nvPr/>
        </p:nvSpPr>
        <p:spPr>
          <a:xfrm>
            <a:off x="8878530" y="3546987"/>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Crisis</a:t>
            </a:r>
          </a:p>
        </p:txBody>
      </p:sp>
      <p:sp>
        <p:nvSpPr>
          <p:cNvPr id="10" name="Content Placeholder 2">
            <a:extLst>
              <a:ext uri="{FF2B5EF4-FFF2-40B4-BE49-F238E27FC236}">
                <a16:creationId xmlns:a16="http://schemas.microsoft.com/office/drawing/2014/main" id="{40B989BE-0D96-DE09-CE62-1FA23CE82ED7}"/>
              </a:ext>
            </a:extLst>
          </p:cNvPr>
          <p:cNvSpPr txBox="1">
            <a:spLocks/>
          </p:cNvSpPr>
          <p:nvPr/>
        </p:nvSpPr>
        <p:spPr>
          <a:xfrm>
            <a:off x="8391834" y="5122607"/>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Deshumanización</a:t>
            </a:r>
          </a:p>
        </p:txBody>
      </p:sp>
      <p:sp>
        <p:nvSpPr>
          <p:cNvPr id="11" name="Content Placeholder 2">
            <a:extLst>
              <a:ext uri="{FF2B5EF4-FFF2-40B4-BE49-F238E27FC236}">
                <a16:creationId xmlns:a16="http://schemas.microsoft.com/office/drawing/2014/main" id="{B55E943E-D58B-6E3F-DC47-C22AD93D7039}"/>
              </a:ext>
            </a:extLst>
          </p:cNvPr>
          <p:cNvSpPr txBox="1">
            <a:spLocks/>
          </p:cNvSpPr>
          <p:nvPr/>
        </p:nvSpPr>
        <p:spPr>
          <a:xfrm>
            <a:off x="693173" y="3020019"/>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Cambio</a:t>
            </a:r>
          </a:p>
        </p:txBody>
      </p:sp>
      <p:sp>
        <p:nvSpPr>
          <p:cNvPr id="12" name="Content Placeholder 2">
            <a:extLst>
              <a:ext uri="{FF2B5EF4-FFF2-40B4-BE49-F238E27FC236}">
                <a16:creationId xmlns:a16="http://schemas.microsoft.com/office/drawing/2014/main" id="{EB704F09-7977-6557-509A-03C6920FE9C0}"/>
              </a:ext>
            </a:extLst>
          </p:cNvPr>
          <p:cNvSpPr txBox="1">
            <a:spLocks/>
          </p:cNvSpPr>
          <p:nvPr/>
        </p:nvSpPr>
        <p:spPr>
          <a:xfrm>
            <a:off x="1595284" y="4878316"/>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Escasez</a:t>
            </a:r>
          </a:p>
        </p:txBody>
      </p:sp>
      <p:sp>
        <p:nvSpPr>
          <p:cNvPr id="13" name="Content Placeholder 2">
            <a:extLst>
              <a:ext uri="{FF2B5EF4-FFF2-40B4-BE49-F238E27FC236}">
                <a16:creationId xmlns:a16="http://schemas.microsoft.com/office/drawing/2014/main" id="{8CBCBE14-6059-2E81-59E3-50C1E8E472C2}"/>
              </a:ext>
            </a:extLst>
          </p:cNvPr>
          <p:cNvSpPr txBox="1">
            <a:spLocks/>
          </p:cNvSpPr>
          <p:nvPr/>
        </p:nvSpPr>
        <p:spPr>
          <a:xfrm>
            <a:off x="4795684" y="6063103"/>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Energía</a:t>
            </a:r>
          </a:p>
        </p:txBody>
      </p:sp>
      <p:sp>
        <p:nvSpPr>
          <p:cNvPr id="14" name="Content Placeholder 2">
            <a:extLst>
              <a:ext uri="{FF2B5EF4-FFF2-40B4-BE49-F238E27FC236}">
                <a16:creationId xmlns:a16="http://schemas.microsoft.com/office/drawing/2014/main" id="{0E819294-8C07-4DC1-9805-0A58A9609A9F}"/>
              </a:ext>
            </a:extLst>
          </p:cNvPr>
          <p:cNvSpPr txBox="1">
            <a:spLocks/>
          </p:cNvSpPr>
          <p:nvPr/>
        </p:nvSpPr>
        <p:spPr>
          <a:xfrm>
            <a:off x="6708058" y="2122355"/>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Tecnología</a:t>
            </a:r>
          </a:p>
        </p:txBody>
      </p:sp>
      <p:sp>
        <p:nvSpPr>
          <p:cNvPr id="15" name="Content Placeholder 2">
            <a:extLst>
              <a:ext uri="{FF2B5EF4-FFF2-40B4-BE49-F238E27FC236}">
                <a16:creationId xmlns:a16="http://schemas.microsoft.com/office/drawing/2014/main" id="{C0C077FC-C571-4BB8-5252-81A64DB39E3B}"/>
              </a:ext>
            </a:extLst>
          </p:cNvPr>
          <p:cNvSpPr txBox="1">
            <a:spLocks/>
          </p:cNvSpPr>
          <p:nvPr/>
        </p:nvSpPr>
        <p:spPr>
          <a:xfrm>
            <a:off x="5122606" y="3622481"/>
            <a:ext cx="2831689" cy="52696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b="1" dirty="0">
                <a:solidFill>
                  <a:schemeClr val="bg1"/>
                </a:solidFill>
              </a:rPr>
              <a:t>Límites del crecimiento</a:t>
            </a:r>
          </a:p>
        </p:txBody>
      </p:sp>
    </p:spTree>
    <p:extLst>
      <p:ext uri="{BB962C8B-B14F-4D97-AF65-F5344CB8AC3E}">
        <p14:creationId xmlns:p14="http://schemas.microsoft.com/office/powerpoint/2010/main" val="3071112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En qué contexto social, económico y geopolítico aparece…</a:t>
            </a:r>
          </a:p>
          <a:p>
            <a:pPr marL="452438" indent="-363538">
              <a:lnSpc>
                <a:spcPct val="100000"/>
              </a:lnSpc>
              <a:spcBef>
                <a:spcPts val="1400"/>
              </a:spcBef>
              <a:spcAft>
                <a:spcPts val="1400"/>
              </a:spcAft>
              <a:buFont typeface="Symbol" panose="05050102010706020507" pitchFamily="18" charset="2"/>
              <a:buChar char=""/>
            </a:pPr>
            <a:r>
              <a:rPr lang="es-ES" sz="2400" dirty="0"/>
              <a:t>Pandemia de COVID-19</a:t>
            </a:r>
          </a:p>
          <a:p>
            <a:pPr marL="452438" indent="-363538">
              <a:lnSpc>
                <a:spcPct val="100000"/>
              </a:lnSpc>
              <a:spcBef>
                <a:spcPts val="1400"/>
              </a:spcBef>
              <a:spcAft>
                <a:spcPts val="1400"/>
              </a:spcAft>
              <a:buFont typeface="Symbol" panose="05050102010706020507" pitchFamily="18" charset="2"/>
              <a:buChar char=""/>
            </a:pPr>
            <a:r>
              <a:rPr lang="es-ES" sz="2400" dirty="0"/>
              <a:t>Decadencia política, económica y geoestratégica de EEUU y de Occidente</a:t>
            </a:r>
          </a:p>
          <a:p>
            <a:pPr marL="452438" indent="-363538">
              <a:lnSpc>
                <a:spcPct val="100000"/>
              </a:lnSpc>
              <a:spcBef>
                <a:spcPts val="1400"/>
              </a:spcBef>
              <a:spcAft>
                <a:spcPts val="1400"/>
              </a:spcAft>
              <a:buFont typeface="Symbol" panose="05050102010706020507" pitchFamily="18" charset="2"/>
              <a:buChar char=""/>
            </a:pPr>
            <a:r>
              <a:rPr lang="es-ES" sz="2400" dirty="0"/>
              <a:t>Guerra de Ucrania. Guerra de Sudán. Tensiones en </a:t>
            </a:r>
            <a:r>
              <a:rPr lang="es-ES" sz="2400" dirty="0" err="1"/>
              <a:t>Taiwan</a:t>
            </a:r>
            <a:r>
              <a:rPr lang="es-ES" sz="2400" dirty="0"/>
              <a:t>, Sahel… </a:t>
            </a:r>
          </a:p>
          <a:p>
            <a:pPr marL="452438" indent="-363538">
              <a:lnSpc>
                <a:spcPct val="100000"/>
              </a:lnSpc>
              <a:spcBef>
                <a:spcPts val="1400"/>
              </a:spcBef>
              <a:spcAft>
                <a:spcPts val="1400"/>
              </a:spcAft>
              <a:buFont typeface="Symbol" panose="05050102010706020507" pitchFamily="18" charset="2"/>
              <a:buChar char=""/>
            </a:pPr>
            <a:r>
              <a:rPr lang="es-ES" sz="2400" dirty="0"/>
              <a:t>Emerge el bloque BRICS, Mundo multipolar, Rivalidad con China y Rusia</a:t>
            </a:r>
          </a:p>
          <a:p>
            <a:pPr marL="452438" indent="-363538">
              <a:lnSpc>
                <a:spcPct val="100000"/>
              </a:lnSpc>
              <a:spcBef>
                <a:spcPts val="1400"/>
              </a:spcBef>
              <a:spcAft>
                <a:spcPts val="1400"/>
              </a:spcAft>
              <a:buFont typeface="Symbol" panose="05050102010706020507" pitchFamily="18" charset="2"/>
              <a:buChar char=""/>
            </a:pPr>
            <a:r>
              <a:rPr lang="es-ES" sz="2400" dirty="0"/>
              <a:t>Crisis energética y de control por las materias primas, Decrecimiento…</a:t>
            </a:r>
          </a:p>
          <a:p>
            <a:pPr marL="452438" indent="-363538">
              <a:lnSpc>
                <a:spcPct val="100000"/>
              </a:lnSpc>
              <a:spcBef>
                <a:spcPts val="1400"/>
              </a:spcBef>
              <a:spcAft>
                <a:spcPts val="1400"/>
              </a:spcAft>
              <a:buFont typeface="Symbol" panose="05050102010706020507" pitchFamily="18" charset="2"/>
              <a:buChar char=""/>
            </a:pPr>
            <a:r>
              <a:rPr lang="es-ES" sz="2400" dirty="0"/>
              <a:t>Crisis de suministros, logística, alimentación, regulatoria, cambio climático</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1681706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Crisis económica en ciernes, importante endeudamiento de los países…</a:t>
            </a:r>
          </a:p>
          <a:p>
            <a:pPr marL="452438" indent="-363538">
              <a:lnSpc>
                <a:spcPct val="100000"/>
              </a:lnSpc>
              <a:spcBef>
                <a:spcPts val="1400"/>
              </a:spcBef>
              <a:spcAft>
                <a:spcPts val="1400"/>
              </a:spcAft>
              <a:buFont typeface="Symbol" panose="05050102010706020507" pitchFamily="18" charset="2"/>
              <a:buChar char=""/>
            </a:pPr>
            <a:r>
              <a:rPr lang="es-ES" sz="2400" dirty="0"/>
              <a:t>Crisis social, ética, valores, principios, cultura, educación…</a:t>
            </a:r>
          </a:p>
          <a:p>
            <a:pPr marL="452438" indent="-363538">
              <a:lnSpc>
                <a:spcPct val="100000"/>
              </a:lnSpc>
              <a:spcBef>
                <a:spcPts val="1400"/>
              </a:spcBef>
              <a:spcAft>
                <a:spcPts val="1400"/>
              </a:spcAft>
              <a:buFont typeface="Symbol" panose="05050102010706020507" pitchFamily="18" charset="2"/>
              <a:buChar char=""/>
            </a:pPr>
            <a:r>
              <a:rPr lang="es-ES" sz="2400" dirty="0"/>
              <a:t>Surgimiento de un nuevo orden mundial, cambio de las reglas del juego ¿X?</a:t>
            </a:r>
          </a:p>
          <a:p>
            <a:pPr marL="452438" indent="-363538">
              <a:lnSpc>
                <a:spcPct val="100000"/>
              </a:lnSpc>
              <a:spcBef>
                <a:spcPts val="1400"/>
              </a:spcBef>
              <a:spcAft>
                <a:spcPts val="1400"/>
              </a:spcAft>
              <a:buFont typeface="Symbol" panose="05050102010706020507" pitchFamily="18" charset="2"/>
              <a:buChar char=""/>
            </a:pPr>
            <a:r>
              <a:rPr lang="es-ES" sz="2400" dirty="0"/>
              <a:t>Contexto de disruptivo, Tecnologías disruptivas, Consecuencias disruptivas</a:t>
            </a:r>
          </a:p>
          <a:p>
            <a:pPr marL="452438" indent="-363538">
              <a:lnSpc>
                <a:spcPct val="100000"/>
              </a:lnSpc>
              <a:spcBef>
                <a:spcPts val="1400"/>
              </a:spcBef>
              <a:spcAft>
                <a:spcPts val="1400"/>
              </a:spcAft>
              <a:buFont typeface="Symbol" panose="05050102010706020507" pitchFamily="18" charset="2"/>
              <a:buChar char=""/>
            </a:pPr>
            <a:r>
              <a:rPr lang="es-ES" sz="2400" dirty="0"/>
              <a:t>Época de cambios y transformaciones </a:t>
            </a:r>
          </a:p>
          <a:p>
            <a:pPr marL="452438" indent="-363538">
              <a:lnSpc>
                <a:spcPct val="100000"/>
              </a:lnSpc>
              <a:spcBef>
                <a:spcPts val="1400"/>
              </a:spcBef>
              <a:spcAft>
                <a:spcPts val="1400"/>
              </a:spcAft>
              <a:buFont typeface="Symbol" panose="05050102010706020507" pitchFamily="18" charset="2"/>
              <a:buChar char=""/>
            </a:pPr>
            <a:r>
              <a:rPr lang="es-ES" sz="2400" dirty="0"/>
              <a:t>4ª Revolución Industrial</a:t>
            </a:r>
          </a:p>
          <a:p>
            <a:pPr marL="452438" indent="-363538">
              <a:lnSpc>
                <a:spcPct val="100000"/>
              </a:lnSpc>
              <a:spcBef>
                <a:spcPts val="1400"/>
              </a:spcBef>
              <a:spcAft>
                <a:spcPts val="1400"/>
              </a:spcAft>
              <a:buFont typeface="Symbol" panose="05050102010706020507" pitchFamily="18" charset="2"/>
              <a:buChar char=""/>
            </a:pPr>
            <a:r>
              <a:rPr lang="es-ES" sz="2400" dirty="0"/>
              <a:t>Transhumanismo, Neurociencia, Nano-biotecnología, Inteligencia Artificial</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3590486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38A13-70FA-1995-04FF-4507D073E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4193"/>
            <a:ext cx="12192001" cy="12192001"/>
          </a:xfrm>
          <a:prstGeom prst="rect">
            <a:avLst/>
          </a:prstGeom>
        </p:spPr>
      </p:pic>
      <p:sp>
        <p:nvSpPr>
          <p:cNvPr id="6" name="Content Placeholder 2">
            <a:extLst>
              <a:ext uri="{FF2B5EF4-FFF2-40B4-BE49-F238E27FC236}">
                <a16:creationId xmlns:a16="http://schemas.microsoft.com/office/drawing/2014/main" id="{08D714A7-4363-CDC2-1331-60A36CE32D4E}"/>
              </a:ext>
            </a:extLst>
          </p:cNvPr>
          <p:cNvSpPr txBox="1">
            <a:spLocks/>
          </p:cNvSpPr>
          <p:nvPr/>
        </p:nvSpPr>
        <p:spPr>
          <a:xfrm>
            <a:off x="6292645" y="469558"/>
            <a:ext cx="5192508" cy="2312972"/>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6600" b="1" dirty="0">
                <a:solidFill>
                  <a:schemeClr val="bg1"/>
                </a:solidFill>
              </a:rPr>
              <a:t>Noticias… ¡Extra! ¡Extra!</a:t>
            </a:r>
          </a:p>
        </p:txBody>
      </p:sp>
    </p:spTree>
    <p:extLst>
      <p:ext uri="{BB962C8B-B14F-4D97-AF65-F5344CB8AC3E}">
        <p14:creationId xmlns:p14="http://schemas.microsoft.com/office/powerpoint/2010/main" val="502050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3C1214-DA08-DA2E-2C4C-3595AF0816E6}"/>
              </a:ext>
            </a:extLst>
          </p:cNvPr>
          <p:cNvPicPr>
            <a:picLocks noChangeAspect="1"/>
          </p:cNvPicPr>
          <p:nvPr/>
        </p:nvPicPr>
        <p:blipFill>
          <a:blip r:embed="rId2"/>
          <a:stretch>
            <a:fillRect/>
          </a:stretch>
        </p:blipFill>
        <p:spPr>
          <a:xfrm>
            <a:off x="245806" y="302342"/>
            <a:ext cx="5614220" cy="4646251"/>
          </a:xfrm>
          <a:prstGeom prst="rect">
            <a:avLst/>
          </a:prstGeom>
        </p:spPr>
      </p:pic>
      <p:sp>
        <p:nvSpPr>
          <p:cNvPr id="5" name="TextBox 4">
            <a:extLst>
              <a:ext uri="{FF2B5EF4-FFF2-40B4-BE49-F238E27FC236}">
                <a16:creationId xmlns:a16="http://schemas.microsoft.com/office/drawing/2014/main" id="{34F8105A-BAA5-D6D7-C3BB-AFCE0E40F980}"/>
              </a:ext>
            </a:extLst>
          </p:cNvPr>
          <p:cNvSpPr txBox="1"/>
          <p:nvPr/>
        </p:nvSpPr>
        <p:spPr>
          <a:xfrm>
            <a:off x="245806" y="5061155"/>
            <a:ext cx="5989915" cy="523220"/>
          </a:xfrm>
          <a:prstGeom prst="rect">
            <a:avLst/>
          </a:prstGeom>
          <a:noFill/>
        </p:spPr>
        <p:txBody>
          <a:bodyPr wrap="square">
            <a:spAutoFit/>
          </a:bodyPr>
          <a:lstStyle/>
          <a:p>
            <a:r>
              <a:rPr lang="es-ES" sz="1400" dirty="0">
                <a:hlinkClick r:id="rId3"/>
              </a:rPr>
              <a:t>https://www.xatakamovil.com/aplicaciones/chatgpt-predice-gordo-navidad-numero-se-agota-minutos</a:t>
            </a:r>
            <a:r>
              <a:rPr lang="es-ES" sz="1400" dirty="0"/>
              <a:t> (2023/11/15)</a:t>
            </a:r>
          </a:p>
        </p:txBody>
      </p:sp>
      <p:pic>
        <p:nvPicPr>
          <p:cNvPr id="10" name="Picture 9">
            <a:extLst>
              <a:ext uri="{FF2B5EF4-FFF2-40B4-BE49-F238E27FC236}">
                <a16:creationId xmlns:a16="http://schemas.microsoft.com/office/drawing/2014/main" id="{D933C50C-13DC-19C0-5C67-2AC6649CD255}"/>
              </a:ext>
            </a:extLst>
          </p:cNvPr>
          <p:cNvPicPr>
            <a:picLocks noChangeAspect="1"/>
          </p:cNvPicPr>
          <p:nvPr/>
        </p:nvPicPr>
        <p:blipFill>
          <a:blip r:embed="rId4"/>
          <a:stretch>
            <a:fillRect/>
          </a:stretch>
        </p:blipFill>
        <p:spPr>
          <a:xfrm>
            <a:off x="6025105" y="302342"/>
            <a:ext cx="5989915" cy="2794154"/>
          </a:xfrm>
          <a:prstGeom prst="rect">
            <a:avLst/>
          </a:prstGeom>
        </p:spPr>
      </p:pic>
      <p:sp>
        <p:nvSpPr>
          <p:cNvPr id="12" name="TextBox 11">
            <a:extLst>
              <a:ext uri="{FF2B5EF4-FFF2-40B4-BE49-F238E27FC236}">
                <a16:creationId xmlns:a16="http://schemas.microsoft.com/office/drawing/2014/main" id="{DCEDBFED-5B7B-D262-42BD-417E5F614476}"/>
              </a:ext>
            </a:extLst>
          </p:cNvPr>
          <p:cNvSpPr txBox="1"/>
          <p:nvPr/>
        </p:nvSpPr>
        <p:spPr>
          <a:xfrm>
            <a:off x="5972062" y="3209058"/>
            <a:ext cx="6042958" cy="738664"/>
          </a:xfrm>
          <a:prstGeom prst="rect">
            <a:avLst/>
          </a:prstGeom>
          <a:noFill/>
        </p:spPr>
        <p:txBody>
          <a:bodyPr wrap="square">
            <a:spAutoFit/>
          </a:bodyPr>
          <a:lstStyle/>
          <a:p>
            <a:r>
              <a:rPr lang="es-ES" sz="1400" dirty="0">
                <a:hlinkClick r:id="rId5"/>
              </a:rPr>
              <a:t>https://cincodias.elpais.com/economia/2023-05-03/la-revolucion-de-la-inteligencia-artificial-y-chatgpt-en-el-empleo-uno-de-cada-cuatro-trabajos-estan-en-el-punto-de-mira.html</a:t>
            </a:r>
            <a:r>
              <a:rPr lang="es-ES" sz="1400" dirty="0"/>
              <a:t> (2023/05/03)</a:t>
            </a:r>
          </a:p>
        </p:txBody>
      </p:sp>
      <p:pic>
        <p:nvPicPr>
          <p:cNvPr id="16" name="Picture 15">
            <a:extLst>
              <a:ext uri="{FF2B5EF4-FFF2-40B4-BE49-F238E27FC236}">
                <a16:creationId xmlns:a16="http://schemas.microsoft.com/office/drawing/2014/main" id="{58D11AF1-1CB6-9CB3-66C3-83D61BC03DBC}"/>
              </a:ext>
            </a:extLst>
          </p:cNvPr>
          <p:cNvPicPr>
            <a:picLocks noChangeAspect="1"/>
          </p:cNvPicPr>
          <p:nvPr/>
        </p:nvPicPr>
        <p:blipFill>
          <a:blip r:embed="rId6"/>
          <a:stretch>
            <a:fillRect/>
          </a:stretch>
        </p:blipFill>
        <p:spPr>
          <a:xfrm>
            <a:off x="6331976" y="4060284"/>
            <a:ext cx="4826035" cy="2744419"/>
          </a:xfrm>
          <a:prstGeom prst="rect">
            <a:avLst/>
          </a:prstGeom>
        </p:spPr>
      </p:pic>
      <p:sp>
        <p:nvSpPr>
          <p:cNvPr id="18" name="TextBox 17">
            <a:extLst>
              <a:ext uri="{FF2B5EF4-FFF2-40B4-BE49-F238E27FC236}">
                <a16:creationId xmlns:a16="http://schemas.microsoft.com/office/drawing/2014/main" id="{49470DB8-3934-C239-D985-23649F4DFD2C}"/>
              </a:ext>
            </a:extLst>
          </p:cNvPr>
          <p:cNvSpPr txBox="1"/>
          <p:nvPr/>
        </p:nvSpPr>
        <p:spPr>
          <a:xfrm>
            <a:off x="324465" y="5888997"/>
            <a:ext cx="6096000" cy="523220"/>
          </a:xfrm>
          <a:prstGeom prst="rect">
            <a:avLst/>
          </a:prstGeom>
          <a:noFill/>
        </p:spPr>
        <p:txBody>
          <a:bodyPr wrap="square">
            <a:spAutoFit/>
          </a:bodyPr>
          <a:lstStyle/>
          <a:p>
            <a:r>
              <a:rPr lang="es-ES" sz="1400" dirty="0">
                <a:hlinkClick r:id="rId7"/>
              </a:rPr>
              <a:t>https://emprendedores.es/gestion/primeras-victimas-laborales-chatgpt/</a:t>
            </a:r>
            <a:r>
              <a:rPr lang="es-ES" sz="1400" dirty="0"/>
              <a:t> (2023/04/11)</a:t>
            </a:r>
          </a:p>
        </p:txBody>
      </p:sp>
    </p:spTree>
    <p:extLst>
      <p:ext uri="{BB962C8B-B14F-4D97-AF65-F5344CB8AC3E}">
        <p14:creationId xmlns:p14="http://schemas.microsoft.com/office/powerpoint/2010/main" val="237561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2918C-88A8-A87F-76E0-5A827619D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9250"/>
            <a:ext cx="12192000" cy="12192000"/>
          </a:xfrm>
          <a:prstGeom prst="rect">
            <a:avLst/>
          </a:prstGeom>
        </p:spPr>
      </p:pic>
      <p:sp>
        <p:nvSpPr>
          <p:cNvPr id="4" name="Content Placeholder 2">
            <a:extLst>
              <a:ext uri="{FF2B5EF4-FFF2-40B4-BE49-F238E27FC236}">
                <a16:creationId xmlns:a16="http://schemas.microsoft.com/office/drawing/2014/main" id="{BECA1D94-F8DE-0F4B-C5B0-411093258162}"/>
              </a:ext>
            </a:extLst>
          </p:cNvPr>
          <p:cNvSpPr txBox="1">
            <a:spLocks/>
          </p:cNvSpPr>
          <p:nvPr/>
        </p:nvSpPr>
        <p:spPr>
          <a:xfrm>
            <a:off x="5334000" y="4171950"/>
            <a:ext cx="5953126" cy="1771650"/>
          </a:xfrm>
          <a:prstGeom prst="rect">
            <a:avLst/>
          </a:prstGeom>
          <a:solidFill>
            <a:srgbClr val="65331F">
              <a:alpha val="69804"/>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200" b="1" dirty="0">
                <a:solidFill>
                  <a:schemeClr val="bg1"/>
                </a:solidFill>
              </a:rPr>
              <a:t>El ser humano siempre ha registrado el conocimiento </a:t>
            </a:r>
            <a:br>
              <a:rPr lang="es-ES" sz="3200" b="1" dirty="0">
                <a:solidFill>
                  <a:schemeClr val="bg1"/>
                </a:solidFill>
              </a:rPr>
            </a:br>
            <a:r>
              <a:rPr lang="es-ES" sz="3200" b="1" dirty="0">
                <a:solidFill>
                  <a:schemeClr val="bg1"/>
                </a:solidFill>
              </a:rPr>
              <a:t>en documentos</a:t>
            </a:r>
          </a:p>
        </p:txBody>
      </p:sp>
      <p:sp>
        <p:nvSpPr>
          <p:cNvPr id="5" name="Content Placeholder 2">
            <a:extLst>
              <a:ext uri="{FF2B5EF4-FFF2-40B4-BE49-F238E27FC236}">
                <a16:creationId xmlns:a16="http://schemas.microsoft.com/office/drawing/2014/main" id="{470841D8-2365-86EC-510C-6FD42A677D3E}"/>
              </a:ext>
            </a:extLst>
          </p:cNvPr>
          <p:cNvSpPr txBox="1">
            <a:spLocks/>
          </p:cNvSpPr>
          <p:nvPr/>
        </p:nvSpPr>
        <p:spPr>
          <a:xfrm rot="159201">
            <a:off x="694790" y="1162910"/>
            <a:ext cx="4045344" cy="59372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5400" b="1" dirty="0">
                <a:solidFill>
                  <a:schemeClr val="bg1"/>
                </a:solidFill>
              </a:rPr>
              <a:t>Bibliotecas</a:t>
            </a:r>
          </a:p>
        </p:txBody>
      </p:sp>
      <p:sp>
        <p:nvSpPr>
          <p:cNvPr id="6" name="Content Placeholder 2">
            <a:extLst>
              <a:ext uri="{FF2B5EF4-FFF2-40B4-BE49-F238E27FC236}">
                <a16:creationId xmlns:a16="http://schemas.microsoft.com/office/drawing/2014/main" id="{7CB91867-C73C-B213-F147-F1309E59D5B9}"/>
              </a:ext>
            </a:extLst>
          </p:cNvPr>
          <p:cNvSpPr txBox="1">
            <a:spLocks/>
          </p:cNvSpPr>
          <p:nvPr/>
        </p:nvSpPr>
        <p:spPr>
          <a:xfrm>
            <a:off x="390524" y="4829175"/>
            <a:ext cx="4648201" cy="1028700"/>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800" b="1" dirty="0">
                <a:solidFill>
                  <a:schemeClr val="bg1"/>
                </a:solidFill>
              </a:rPr>
              <a:t>Almacenamiento</a:t>
            </a:r>
          </a:p>
        </p:txBody>
      </p:sp>
      <p:sp>
        <p:nvSpPr>
          <p:cNvPr id="7" name="Content Placeholder 2">
            <a:extLst>
              <a:ext uri="{FF2B5EF4-FFF2-40B4-BE49-F238E27FC236}">
                <a16:creationId xmlns:a16="http://schemas.microsoft.com/office/drawing/2014/main" id="{910A10C9-F1C5-6A3F-8A7B-6AE162724A2B}"/>
              </a:ext>
            </a:extLst>
          </p:cNvPr>
          <p:cNvSpPr txBox="1">
            <a:spLocks/>
          </p:cNvSpPr>
          <p:nvPr/>
        </p:nvSpPr>
        <p:spPr>
          <a:xfrm>
            <a:off x="1962150" y="3883025"/>
            <a:ext cx="2667000" cy="59372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400" b="1" dirty="0">
                <a:solidFill>
                  <a:schemeClr val="bg1"/>
                </a:solidFill>
              </a:rPr>
              <a:t>Ciencia</a:t>
            </a:r>
          </a:p>
        </p:txBody>
      </p:sp>
      <p:sp>
        <p:nvSpPr>
          <p:cNvPr id="8" name="Content Placeholder 2">
            <a:extLst>
              <a:ext uri="{FF2B5EF4-FFF2-40B4-BE49-F238E27FC236}">
                <a16:creationId xmlns:a16="http://schemas.microsoft.com/office/drawing/2014/main" id="{F70A544E-A867-FA7C-FD59-44EB80AE1155}"/>
              </a:ext>
            </a:extLst>
          </p:cNvPr>
          <p:cNvSpPr txBox="1">
            <a:spLocks/>
          </p:cNvSpPr>
          <p:nvPr/>
        </p:nvSpPr>
        <p:spPr>
          <a:xfrm rot="183511">
            <a:off x="6711155" y="1638176"/>
            <a:ext cx="3734210" cy="820279"/>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6000" b="1" dirty="0">
                <a:solidFill>
                  <a:schemeClr val="bg1"/>
                </a:solidFill>
              </a:rPr>
              <a:t>Memoria</a:t>
            </a:r>
          </a:p>
        </p:txBody>
      </p:sp>
      <p:sp>
        <p:nvSpPr>
          <p:cNvPr id="9" name="Content Placeholder 2">
            <a:extLst>
              <a:ext uri="{FF2B5EF4-FFF2-40B4-BE49-F238E27FC236}">
                <a16:creationId xmlns:a16="http://schemas.microsoft.com/office/drawing/2014/main" id="{B76DE693-4B65-140B-1A1D-E94E542A8849}"/>
              </a:ext>
            </a:extLst>
          </p:cNvPr>
          <p:cNvSpPr txBox="1">
            <a:spLocks/>
          </p:cNvSpPr>
          <p:nvPr/>
        </p:nvSpPr>
        <p:spPr>
          <a:xfrm rot="21431002">
            <a:off x="5970062" y="3087276"/>
            <a:ext cx="3734210" cy="75181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6000" b="1" dirty="0">
                <a:solidFill>
                  <a:schemeClr val="bg1"/>
                </a:solidFill>
              </a:rPr>
              <a:t>Fe pública</a:t>
            </a:r>
          </a:p>
        </p:txBody>
      </p:sp>
    </p:spTree>
    <p:extLst>
      <p:ext uri="{BB962C8B-B14F-4D97-AF65-F5344CB8AC3E}">
        <p14:creationId xmlns:p14="http://schemas.microsoft.com/office/powerpoint/2010/main" val="2454546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1B446B-7C88-1E8E-75ED-24D7F4DA43CA}"/>
              </a:ext>
            </a:extLst>
          </p:cNvPr>
          <p:cNvPicPr>
            <a:picLocks noChangeAspect="1"/>
          </p:cNvPicPr>
          <p:nvPr/>
        </p:nvPicPr>
        <p:blipFill>
          <a:blip r:embed="rId2"/>
          <a:stretch>
            <a:fillRect/>
          </a:stretch>
        </p:blipFill>
        <p:spPr>
          <a:xfrm>
            <a:off x="167148" y="162233"/>
            <a:ext cx="7737378" cy="3266767"/>
          </a:xfrm>
          <a:prstGeom prst="rect">
            <a:avLst/>
          </a:prstGeom>
        </p:spPr>
      </p:pic>
      <p:sp>
        <p:nvSpPr>
          <p:cNvPr id="4" name="TextBox 3">
            <a:extLst>
              <a:ext uri="{FF2B5EF4-FFF2-40B4-BE49-F238E27FC236}">
                <a16:creationId xmlns:a16="http://schemas.microsoft.com/office/drawing/2014/main" id="{365EA28B-479B-1C73-BCE3-06434E281514}"/>
              </a:ext>
            </a:extLst>
          </p:cNvPr>
          <p:cNvSpPr txBox="1"/>
          <p:nvPr/>
        </p:nvSpPr>
        <p:spPr>
          <a:xfrm>
            <a:off x="8082117" y="162233"/>
            <a:ext cx="3696928" cy="738664"/>
          </a:xfrm>
          <a:prstGeom prst="rect">
            <a:avLst/>
          </a:prstGeom>
          <a:noFill/>
        </p:spPr>
        <p:txBody>
          <a:bodyPr wrap="square">
            <a:spAutoFit/>
          </a:bodyPr>
          <a:lstStyle/>
          <a:p>
            <a:r>
              <a:rPr lang="es-ES" sz="1400" dirty="0">
                <a:hlinkClick r:id="rId3"/>
              </a:rPr>
              <a:t>https://cnnespanol.cnn.com/2023/03/29/chat-gpt-ia-podrian-afectar-300-millones-empleos-mundo-goldman-sachs-trax/</a:t>
            </a:r>
            <a:r>
              <a:rPr lang="es-ES" sz="1400" dirty="0"/>
              <a:t> (2023/03/29)</a:t>
            </a:r>
          </a:p>
        </p:txBody>
      </p:sp>
      <p:pic>
        <p:nvPicPr>
          <p:cNvPr id="6" name="Picture 5">
            <a:extLst>
              <a:ext uri="{FF2B5EF4-FFF2-40B4-BE49-F238E27FC236}">
                <a16:creationId xmlns:a16="http://schemas.microsoft.com/office/drawing/2014/main" id="{D20E2408-DCF7-A001-136D-86B20A65E431}"/>
              </a:ext>
            </a:extLst>
          </p:cNvPr>
          <p:cNvPicPr>
            <a:picLocks noChangeAspect="1"/>
          </p:cNvPicPr>
          <p:nvPr/>
        </p:nvPicPr>
        <p:blipFill>
          <a:blip r:embed="rId4"/>
          <a:stretch>
            <a:fillRect/>
          </a:stretch>
        </p:blipFill>
        <p:spPr>
          <a:xfrm>
            <a:off x="5145158" y="3628103"/>
            <a:ext cx="6633887" cy="2880009"/>
          </a:xfrm>
          <a:prstGeom prst="rect">
            <a:avLst/>
          </a:prstGeom>
        </p:spPr>
      </p:pic>
      <p:sp>
        <p:nvSpPr>
          <p:cNvPr id="8" name="TextBox 7">
            <a:extLst>
              <a:ext uri="{FF2B5EF4-FFF2-40B4-BE49-F238E27FC236}">
                <a16:creationId xmlns:a16="http://schemas.microsoft.com/office/drawing/2014/main" id="{E8A7E31A-6F54-0D2C-0DF2-3D143D19DB5F}"/>
              </a:ext>
            </a:extLst>
          </p:cNvPr>
          <p:cNvSpPr txBox="1"/>
          <p:nvPr/>
        </p:nvSpPr>
        <p:spPr>
          <a:xfrm>
            <a:off x="412955" y="3795703"/>
            <a:ext cx="4503174" cy="738664"/>
          </a:xfrm>
          <a:prstGeom prst="rect">
            <a:avLst/>
          </a:prstGeom>
          <a:noFill/>
        </p:spPr>
        <p:txBody>
          <a:bodyPr wrap="square">
            <a:spAutoFit/>
          </a:bodyPr>
          <a:lstStyle/>
          <a:p>
            <a:r>
              <a:rPr lang="es-ES" sz="1400" dirty="0">
                <a:hlinkClick r:id="rId5"/>
              </a:rPr>
              <a:t>https://www.cronista.com/espana/pc-movil/chatgpt-hace-una-fatidica-prediccion-sobre-el-futuro-de-espana-desempleo-e-inestabilidad-politica/</a:t>
            </a:r>
            <a:r>
              <a:rPr lang="es-ES" sz="1400" dirty="0"/>
              <a:t> (2023/05/03)</a:t>
            </a:r>
          </a:p>
        </p:txBody>
      </p:sp>
    </p:spTree>
    <p:extLst>
      <p:ext uri="{BB962C8B-B14F-4D97-AF65-F5344CB8AC3E}">
        <p14:creationId xmlns:p14="http://schemas.microsoft.com/office/powerpoint/2010/main" val="3465101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DE539-14D2-3671-8572-B6462A46D730}"/>
              </a:ext>
            </a:extLst>
          </p:cNvPr>
          <p:cNvPicPr>
            <a:picLocks noChangeAspect="1"/>
          </p:cNvPicPr>
          <p:nvPr/>
        </p:nvPicPr>
        <p:blipFill>
          <a:blip r:embed="rId2"/>
          <a:stretch>
            <a:fillRect/>
          </a:stretch>
        </p:blipFill>
        <p:spPr>
          <a:xfrm>
            <a:off x="215677" y="186813"/>
            <a:ext cx="7325666" cy="2818990"/>
          </a:xfrm>
          <a:prstGeom prst="rect">
            <a:avLst/>
          </a:prstGeom>
        </p:spPr>
      </p:pic>
      <p:sp>
        <p:nvSpPr>
          <p:cNvPr id="5" name="TextBox 4">
            <a:extLst>
              <a:ext uri="{FF2B5EF4-FFF2-40B4-BE49-F238E27FC236}">
                <a16:creationId xmlns:a16="http://schemas.microsoft.com/office/drawing/2014/main" id="{189A99CA-2D1B-86C8-FB44-ACD209A7DFC2}"/>
              </a:ext>
            </a:extLst>
          </p:cNvPr>
          <p:cNvSpPr txBox="1"/>
          <p:nvPr/>
        </p:nvSpPr>
        <p:spPr>
          <a:xfrm>
            <a:off x="7708795" y="163285"/>
            <a:ext cx="4267527" cy="738664"/>
          </a:xfrm>
          <a:prstGeom prst="rect">
            <a:avLst/>
          </a:prstGeom>
          <a:noFill/>
        </p:spPr>
        <p:txBody>
          <a:bodyPr wrap="square">
            <a:spAutoFit/>
          </a:bodyPr>
          <a:lstStyle/>
          <a:p>
            <a:r>
              <a:rPr lang="es-ES" sz="1400" dirty="0">
                <a:hlinkClick r:id="rId3"/>
              </a:rPr>
              <a:t>https://www.elconfidencial.com/tecnologia/2023-03-27/open-ai-giro-posicion-cambio-empresa-privada_3598945/</a:t>
            </a:r>
            <a:r>
              <a:rPr lang="es-ES" sz="1400" dirty="0"/>
              <a:t> (2023/03/27)</a:t>
            </a:r>
          </a:p>
        </p:txBody>
      </p:sp>
      <p:pic>
        <p:nvPicPr>
          <p:cNvPr id="7" name="Picture 6">
            <a:extLst>
              <a:ext uri="{FF2B5EF4-FFF2-40B4-BE49-F238E27FC236}">
                <a16:creationId xmlns:a16="http://schemas.microsoft.com/office/drawing/2014/main" id="{447086F4-C4E9-BCAE-0373-46B795DF5C5E}"/>
              </a:ext>
            </a:extLst>
          </p:cNvPr>
          <p:cNvPicPr>
            <a:picLocks noChangeAspect="1"/>
          </p:cNvPicPr>
          <p:nvPr/>
        </p:nvPicPr>
        <p:blipFill>
          <a:blip r:embed="rId4"/>
          <a:stretch>
            <a:fillRect/>
          </a:stretch>
        </p:blipFill>
        <p:spPr>
          <a:xfrm>
            <a:off x="5948209" y="3208605"/>
            <a:ext cx="5845584" cy="3461800"/>
          </a:xfrm>
          <a:prstGeom prst="rect">
            <a:avLst/>
          </a:prstGeom>
        </p:spPr>
      </p:pic>
      <p:sp>
        <p:nvSpPr>
          <p:cNvPr id="9" name="TextBox 8">
            <a:extLst>
              <a:ext uri="{FF2B5EF4-FFF2-40B4-BE49-F238E27FC236}">
                <a16:creationId xmlns:a16="http://schemas.microsoft.com/office/drawing/2014/main" id="{1B17C230-A5E6-B89F-88A0-C0D51B3314CF}"/>
              </a:ext>
            </a:extLst>
          </p:cNvPr>
          <p:cNvSpPr txBox="1"/>
          <p:nvPr/>
        </p:nvSpPr>
        <p:spPr>
          <a:xfrm>
            <a:off x="7708795" y="957241"/>
            <a:ext cx="4084998" cy="954107"/>
          </a:xfrm>
          <a:prstGeom prst="rect">
            <a:avLst/>
          </a:prstGeom>
          <a:noFill/>
        </p:spPr>
        <p:txBody>
          <a:bodyPr wrap="square">
            <a:spAutoFit/>
          </a:bodyPr>
          <a:lstStyle/>
          <a:p>
            <a:r>
              <a:rPr lang="es-ES" sz="1400" dirty="0">
                <a:hlinkClick r:id="rId5"/>
              </a:rPr>
              <a:t>https://www.eleconomista.es/economia/noticias/12287390/05/23/deutsche-bank-revela-que-pasara-con-el-trabajo-tras-la-irrupcion-de-chatgpt-y-la-ia.html</a:t>
            </a:r>
            <a:r>
              <a:rPr lang="es-ES" sz="1400" dirty="0"/>
              <a:t> (2023/05/23)</a:t>
            </a:r>
          </a:p>
        </p:txBody>
      </p:sp>
      <p:pic>
        <p:nvPicPr>
          <p:cNvPr id="11" name="Picture 10">
            <a:extLst>
              <a:ext uri="{FF2B5EF4-FFF2-40B4-BE49-F238E27FC236}">
                <a16:creationId xmlns:a16="http://schemas.microsoft.com/office/drawing/2014/main" id="{B0A809DA-65B5-8F14-478B-B314F5C6852F}"/>
              </a:ext>
            </a:extLst>
          </p:cNvPr>
          <p:cNvPicPr>
            <a:picLocks noChangeAspect="1"/>
          </p:cNvPicPr>
          <p:nvPr/>
        </p:nvPicPr>
        <p:blipFill>
          <a:blip r:embed="rId6"/>
          <a:stretch>
            <a:fillRect/>
          </a:stretch>
        </p:blipFill>
        <p:spPr>
          <a:xfrm>
            <a:off x="398207" y="3274742"/>
            <a:ext cx="5227877" cy="3363708"/>
          </a:xfrm>
          <a:prstGeom prst="rect">
            <a:avLst/>
          </a:prstGeom>
        </p:spPr>
      </p:pic>
      <p:sp>
        <p:nvSpPr>
          <p:cNvPr id="13" name="TextBox 12">
            <a:extLst>
              <a:ext uri="{FF2B5EF4-FFF2-40B4-BE49-F238E27FC236}">
                <a16:creationId xmlns:a16="http://schemas.microsoft.com/office/drawing/2014/main" id="{3853F6D5-E7E4-8DA0-AECF-DD74240AA1D2}"/>
              </a:ext>
            </a:extLst>
          </p:cNvPr>
          <p:cNvSpPr txBox="1"/>
          <p:nvPr/>
        </p:nvSpPr>
        <p:spPr>
          <a:xfrm>
            <a:off x="7708795" y="1971879"/>
            <a:ext cx="4084998" cy="954107"/>
          </a:xfrm>
          <a:prstGeom prst="rect">
            <a:avLst/>
          </a:prstGeom>
          <a:noFill/>
        </p:spPr>
        <p:txBody>
          <a:bodyPr wrap="square">
            <a:spAutoFit/>
          </a:bodyPr>
          <a:lstStyle/>
          <a:p>
            <a:r>
              <a:rPr lang="es-ES" sz="1400" dirty="0">
                <a:hlinkClick r:id="rId7"/>
              </a:rPr>
              <a:t>https://www.eleconomista.es/actualidad/noticias/12279109/05/23/la-demanda-de-habilidades-de-chatgpt-crece-mas-de-un-4000-a-nivel-mundial.html</a:t>
            </a:r>
            <a:r>
              <a:rPr lang="es-ES" sz="1400" dirty="0"/>
              <a:t> (2023/05/17)</a:t>
            </a:r>
          </a:p>
        </p:txBody>
      </p:sp>
    </p:spTree>
    <p:extLst>
      <p:ext uri="{BB962C8B-B14F-4D97-AF65-F5344CB8AC3E}">
        <p14:creationId xmlns:p14="http://schemas.microsoft.com/office/powerpoint/2010/main" val="3931174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8C4E6-BF33-11E1-F647-52FB22E5265C}"/>
              </a:ext>
            </a:extLst>
          </p:cNvPr>
          <p:cNvPicPr>
            <a:picLocks noChangeAspect="1"/>
          </p:cNvPicPr>
          <p:nvPr/>
        </p:nvPicPr>
        <p:blipFill>
          <a:blip r:embed="rId2"/>
          <a:stretch>
            <a:fillRect/>
          </a:stretch>
        </p:blipFill>
        <p:spPr>
          <a:xfrm>
            <a:off x="451650" y="185892"/>
            <a:ext cx="8082750" cy="3137608"/>
          </a:xfrm>
          <a:prstGeom prst="rect">
            <a:avLst/>
          </a:prstGeom>
        </p:spPr>
      </p:pic>
      <p:pic>
        <p:nvPicPr>
          <p:cNvPr id="5" name="Picture 4">
            <a:extLst>
              <a:ext uri="{FF2B5EF4-FFF2-40B4-BE49-F238E27FC236}">
                <a16:creationId xmlns:a16="http://schemas.microsoft.com/office/drawing/2014/main" id="{38C087CE-FA7E-83CD-F8AC-C96289CC8807}"/>
              </a:ext>
            </a:extLst>
          </p:cNvPr>
          <p:cNvPicPr>
            <a:picLocks noChangeAspect="1"/>
          </p:cNvPicPr>
          <p:nvPr/>
        </p:nvPicPr>
        <p:blipFill>
          <a:blip r:embed="rId3"/>
          <a:stretch>
            <a:fillRect/>
          </a:stretch>
        </p:blipFill>
        <p:spPr>
          <a:xfrm>
            <a:off x="4241477" y="3534499"/>
            <a:ext cx="6637063" cy="2985011"/>
          </a:xfrm>
          <a:prstGeom prst="rect">
            <a:avLst/>
          </a:prstGeom>
        </p:spPr>
      </p:pic>
      <p:sp>
        <p:nvSpPr>
          <p:cNvPr id="7" name="TextBox 6">
            <a:extLst>
              <a:ext uri="{FF2B5EF4-FFF2-40B4-BE49-F238E27FC236}">
                <a16:creationId xmlns:a16="http://schemas.microsoft.com/office/drawing/2014/main" id="{4A421B8E-AD88-B3EC-3358-EA4F0933EB3E}"/>
              </a:ext>
            </a:extLst>
          </p:cNvPr>
          <p:cNvSpPr txBox="1"/>
          <p:nvPr/>
        </p:nvSpPr>
        <p:spPr>
          <a:xfrm>
            <a:off x="855405" y="3687548"/>
            <a:ext cx="2998839" cy="1169551"/>
          </a:xfrm>
          <a:prstGeom prst="rect">
            <a:avLst/>
          </a:prstGeom>
          <a:noFill/>
        </p:spPr>
        <p:txBody>
          <a:bodyPr wrap="square">
            <a:spAutoFit/>
          </a:bodyPr>
          <a:lstStyle/>
          <a:p>
            <a:r>
              <a:rPr lang="es-ES" sz="1400" dirty="0">
                <a:hlinkClick r:id="rId4"/>
              </a:rPr>
              <a:t>https://www.elconfidencial.com/tecnologia/novaceno/2023-05-12/inteligencia-artificial-empleo-soluciones-politica_3627892/</a:t>
            </a:r>
            <a:r>
              <a:rPr lang="es-ES" sz="1400" dirty="0"/>
              <a:t> (2023/05/12)</a:t>
            </a:r>
          </a:p>
        </p:txBody>
      </p:sp>
    </p:spTree>
    <p:extLst>
      <p:ext uri="{BB962C8B-B14F-4D97-AF65-F5344CB8AC3E}">
        <p14:creationId xmlns:p14="http://schemas.microsoft.com/office/powerpoint/2010/main" val="3581220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E4110-BB29-769B-5BE7-0296C1E0516A}"/>
              </a:ext>
            </a:extLst>
          </p:cNvPr>
          <p:cNvPicPr>
            <a:picLocks noChangeAspect="1"/>
          </p:cNvPicPr>
          <p:nvPr/>
        </p:nvPicPr>
        <p:blipFill>
          <a:blip r:embed="rId2"/>
          <a:stretch>
            <a:fillRect/>
          </a:stretch>
        </p:blipFill>
        <p:spPr>
          <a:xfrm>
            <a:off x="201251" y="216309"/>
            <a:ext cx="5488683" cy="5687961"/>
          </a:xfrm>
          <a:prstGeom prst="rect">
            <a:avLst/>
          </a:prstGeom>
        </p:spPr>
      </p:pic>
      <p:sp>
        <p:nvSpPr>
          <p:cNvPr id="5" name="TextBox 4">
            <a:extLst>
              <a:ext uri="{FF2B5EF4-FFF2-40B4-BE49-F238E27FC236}">
                <a16:creationId xmlns:a16="http://schemas.microsoft.com/office/drawing/2014/main" id="{747DECF4-8ED1-97F0-D031-38345E4FBA55}"/>
              </a:ext>
            </a:extLst>
          </p:cNvPr>
          <p:cNvSpPr txBox="1"/>
          <p:nvPr/>
        </p:nvSpPr>
        <p:spPr>
          <a:xfrm>
            <a:off x="289741" y="5987984"/>
            <a:ext cx="4056117" cy="523220"/>
          </a:xfrm>
          <a:prstGeom prst="rect">
            <a:avLst/>
          </a:prstGeom>
          <a:noFill/>
        </p:spPr>
        <p:txBody>
          <a:bodyPr wrap="square">
            <a:spAutoFit/>
          </a:bodyPr>
          <a:lstStyle/>
          <a:p>
            <a:r>
              <a:rPr lang="es-ES" sz="1400" dirty="0">
                <a:hlinkClick r:id="rId3"/>
              </a:rPr>
              <a:t>https://es.linkedin.com/pulse/llega-chatgpt-todosas-al-desempleo-ohr-consultor-a-s-l-</a:t>
            </a:r>
            <a:r>
              <a:rPr lang="es-ES" sz="1400" dirty="0"/>
              <a:t> (2023/03/17)</a:t>
            </a:r>
          </a:p>
        </p:txBody>
      </p:sp>
      <p:pic>
        <p:nvPicPr>
          <p:cNvPr id="7" name="Picture 6">
            <a:extLst>
              <a:ext uri="{FF2B5EF4-FFF2-40B4-BE49-F238E27FC236}">
                <a16:creationId xmlns:a16="http://schemas.microsoft.com/office/drawing/2014/main" id="{FA6DBECC-6EBA-574F-4352-B42A42B70FF5}"/>
              </a:ext>
            </a:extLst>
          </p:cNvPr>
          <p:cNvPicPr>
            <a:picLocks noChangeAspect="1"/>
          </p:cNvPicPr>
          <p:nvPr/>
        </p:nvPicPr>
        <p:blipFill>
          <a:blip r:embed="rId4"/>
          <a:stretch>
            <a:fillRect/>
          </a:stretch>
        </p:blipFill>
        <p:spPr>
          <a:xfrm>
            <a:off x="6212256" y="294967"/>
            <a:ext cx="5288542" cy="5304503"/>
          </a:xfrm>
          <a:prstGeom prst="rect">
            <a:avLst/>
          </a:prstGeom>
        </p:spPr>
      </p:pic>
      <p:sp>
        <p:nvSpPr>
          <p:cNvPr id="9" name="TextBox 8">
            <a:extLst>
              <a:ext uri="{FF2B5EF4-FFF2-40B4-BE49-F238E27FC236}">
                <a16:creationId xmlns:a16="http://schemas.microsoft.com/office/drawing/2014/main" id="{3D81AA35-21F2-C5A3-5432-D0C8DA732C7A}"/>
              </a:ext>
            </a:extLst>
          </p:cNvPr>
          <p:cNvSpPr txBox="1"/>
          <p:nvPr/>
        </p:nvSpPr>
        <p:spPr>
          <a:xfrm>
            <a:off x="6096000" y="5750954"/>
            <a:ext cx="5488683" cy="738664"/>
          </a:xfrm>
          <a:prstGeom prst="rect">
            <a:avLst/>
          </a:prstGeom>
          <a:noFill/>
        </p:spPr>
        <p:txBody>
          <a:bodyPr wrap="square">
            <a:spAutoFit/>
          </a:bodyPr>
          <a:lstStyle/>
          <a:p>
            <a:r>
              <a:rPr lang="es-ES" sz="1400" dirty="0">
                <a:hlinkClick r:id="rId5"/>
              </a:rPr>
              <a:t>https://www.genbeta.com/actualidad/openai-analiza-empleos-que-peligran-chatgpt-gpt-4-que-necesitan-que-estudies-para-llegar-a-ejercerlos</a:t>
            </a:r>
            <a:r>
              <a:rPr lang="es-ES" sz="1400" dirty="0"/>
              <a:t> (2023/03/21)</a:t>
            </a:r>
          </a:p>
        </p:txBody>
      </p:sp>
    </p:spTree>
    <p:extLst>
      <p:ext uri="{BB962C8B-B14F-4D97-AF65-F5344CB8AC3E}">
        <p14:creationId xmlns:p14="http://schemas.microsoft.com/office/powerpoint/2010/main" val="4255093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CF7C0-BAA0-2427-B23D-44991FDD84B1}"/>
              </a:ext>
            </a:extLst>
          </p:cNvPr>
          <p:cNvPicPr>
            <a:picLocks noChangeAspect="1"/>
          </p:cNvPicPr>
          <p:nvPr/>
        </p:nvPicPr>
        <p:blipFill>
          <a:blip r:embed="rId2"/>
          <a:stretch>
            <a:fillRect/>
          </a:stretch>
        </p:blipFill>
        <p:spPr>
          <a:xfrm>
            <a:off x="92046" y="186813"/>
            <a:ext cx="5689322" cy="4239854"/>
          </a:xfrm>
          <a:prstGeom prst="rect">
            <a:avLst/>
          </a:prstGeom>
        </p:spPr>
      </p:pic>
      <p:sp>
        <p:nvSpPr>
          <p:cNvPr id="5" name="TextBox 4">
            <a:extLst>
              <a:ext uri="{FF2B5EF4-FFF2-40B4-BE49-F238E27FC236}">
                <a16:creationId xmlns:a16="http://schemas.microsoft.com/office/drawing/2014/main" id="{64B14220-DDF4-AF72-D664-C7D2948934D6}"/>
              </a:ext>
            </a:extLst>
          </p:cNvPr>
          <p:cNvSpPr txBox="1"/>
          <p:nvPr/>
        </p:nvSpPr>
        <p:spPr>
          <a:xfrm>
            <a:off x="314634" y="4426667"/>
            <a:ext cx="5329082" cy="523220"/>
          </a:xfrm>
          <a:prstGeom prst="rect">
            <a:avLst/>
          </a:prstGeom>
          <a:noFill/>
        </p:spPr>
        <p:txBody>
          <a:bodyPr wrap="square">
            <a:spAutoFit/>
          </a:bodyPr>
          <a:lstStyle/>
          <a:p>
            <a:r>
              <a:rPr lang="es-ES" sz="1400" dirty="0">
                <a:hlinkClick r:id="rId3"/>
              </a:rPr>
              <a:t>https://www.technologyreview.es/s/15230/chatgpt-va-revolucionar-la-economia-el-como-depende-de-todos-nosotros</a:t>
            </a:r>
            <a:r>
              <a:rPr lang="es-ES" sz="1400" dirty="0"/>
              <a:t> (2023/04/14)</a:t>
            </a:r>
          </a:p>
        </p:txBody>
      </p:sp>
      <p:pic>
        <p:nvPicPr>
          <p:cNvPr id="7" name="Picture 6">
            <a:extLst>
              <a:ext uri="{FF2B5EF4-FFF2-40B4-BE49-F238E27FC236}">
                <a16:creationId xmlns:a16="http://schemas.microsoft.com/office/drawing/2014/main" id="{E6208F03-F9B4-E0AC-814D-B55A9AAE0B92}"/>
              </a:ext>
            </a:extLst>
          </p:cNvPr>
          <p:cNvPicPr>
            <a:picLocks noChangeAspect="1"/>
          </p:cNvPicPr>
          <p:nvPr/>
        </p:nvPicPr>
        <p:blipFill>
          <a:blip r:embed="rId4"/>
          <a:stretch>
            <a:fillRect/>
          </a:stretch>
        </p:blipFill>
        <p:spPr>
          <a:xfrm>
            <a:off x="6003956" y="1622323"/>
            <a:ext cx="5719803" cy="4059215"/>
          </a:xfrm>
          <a:prstGeom prst="rect">
            <a:avLst/>
          </a:prstGeom>
        </p:spPr>
      </p:pic>
    </p:spTree>
    <p:extLst>
      <p:ext uri="{BB962C8B-B14F-4D97-AF65-F5344CB8AC3E}">
        <p14:creationId xmlns:p14="http://schemas.microsoft.com/office/powerpoint/2010/main" val="1172784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24B55F-AA0A-062A-8AE2-C69DF1B59C4C}"/>
              </a:ext>
            </a:extLst>
          </p:cNvPr>
          <p:cNvPicPr>
            <a:picLocks noChangeAspect="1"/>
          </p:cNvPicPr>
          <p:nvPr/>
        </p:nvPicPr>
        <p:blipFill>
          <a:blip r:embed="rId2"/>
          <a:stretch>
            <a:fillRect/>
          </a:stretch>
        </p:blipFill>
        <p:spPr>
          <a:xfrm>
            <a:off x="281263" y="186547"/>
            <a:ext cx="7997498" cy="3294541"/>
          </a:xfrm>
          <a:prstGeom prst="rect">
            <a:avLst/>
          </a:prstGeom>
        </p:spPr>
      </p:pic>
      <p:sp>
        <p:nvSpPr>
          <p:cNvPr id="5" name="TextBox 4">
            <a:extLst>
              <a:ext uri="{FF2B5EF4-FFF2-40B4-BE49-F238E27FC236}">
                <a16:creationId xmlns:a16="http://schemas.microsoft.com/office/drawing/2014/main" id="{628EC573-8D43-4144-785F-4B817E4629EC}"/>
              </a:ext>
            </a:extLst>
          </p:cNvPr>
          <p:cNvSpPr txBox="1"/>
          <p:nvPr/>
        </p:nvSpPr>
        <p:spPr>
          <a:xfrm>
            <a:off x="8436077" y="1426128"/>
            <a:ext cx="3106994" cy="954107"/>
          </a:xfrm>
          <a:prstGeom prst="rect">
            <a:avLst/>
          </a:prstGeom>
          <a:noFill/>
        </p:spPr>
        <p:txBody>
          <a:bodyPr wrap="square">
            <a:spAutoFit/>
          </a:bodyPr>
          <a:lstStyle/>
          <a:p>
            <a:r>
              <a:rPr lang="es-ES" sz="1400" dirty="0">
                <a:hlinkClick r:id="rId3"/>
              </a:rPr>
              <a:t>https://www.hoycripto.com/inteligenciaartificial/2023/05/03/ChatGPT-no-solo-provoca-desempleo-tambien-hunde-empresas/</a:t>
            </a:r>
            <a:r>
              <a:rPr lang="es-ES" sz="1400" dirty="0"/>
              <a:t> (2023/10/16)</a:t>
            </a:r>
          </a:p>
        </p:txBody>
      </p:sp>
      <p:pic>
        <p:nvPicPr>
          <p:cNvPr id="7" name="Picture 6">
            <a:extLst>
              <a:ext uri="{FF2B5EF4-FFF2-40B4-BE49-F238E27FC236}">
                <a16:creationId xmlns:a16="http://schemas.microsoft.com/office/drawing/2014/main" id="{73B9DF3D-DC82-C797-794B-FAC57EDA5666}"/>
              </a:ext>
            </a:extLst>
          </p:cNvPr>
          <p:cNvPicPr>
            <a:picLocks noChangeAspect="1"/>
          </p:cNvPicPr>
          <p:nvPr/>
        </p:nvPicPr>
        <p:blipFill>
          <a:blip r:embed="rId4"/>
          <a:stretch>
            <a:fillRect/>
          </a:stretch>
        </p:blipFill>
        <p:spPr>
          <a:xfrm>
            <a:off x="3215148" y="3562522"/>
            <a:ext cx="8809703" cy="3108931"/>
          </a:xfrm>
          <a:prstGeom prst="rect">
            <a:avLst/>
          </a:prstGeom>
        </p:spPr>
      </p:pic>
      <p:sp>
        <p:nvSpPr>
          <p:cNvPr id="9" name="TextBox 8">
            <a:extLst>
              <a:ext uri="{FF2B5EF4-FFF2-40B4-BE49-F238E27FC236}">
                <a16:creationId xmlns:a16="http://schemas.microsoft.com/office/drawing/2014/main" id="{40075FAA-1FE6-EDBE-E159-4A148D584DD1}"/>
              </a:ext>
            </a:extLst>
          </p:cNvPr>
          <p:cNvSpPr txBox="1"/>
          <p:nvPr/>
        </p:nvSpPr>
        <p:spPr>
          <a:xfrm>
            <a:off x="448412" y="4091519"/>
            <a:ext cx="2629085" cy="1169551"/>
          </a:xfrm>
          <a:prstGeom prst="rect">
            <a:avLst/>
          </a:prstGeom>
          <a:noFill/>
        </p:spPr>
        <p:txBody>
          <a:bodyPr wrap="square">
            <a:spAutoFit/>
          </a:bodyPr>
          <a:lstStyle/>
          <a:p>
            <a:r>
              <a:rPr lang="es-ES" sz="1400" dirty="0">
                <a:hlinkClick r:id="rId5"/>
              </a:rPr>
              <a:t>https://www.comunidad-rh.com/2023/08/23/por-que-chatgpt-no-ha-provocado-el-apocalipsis-laboral-que-tantos-predijeron/</a:t>
            </a:r>
            <a:r>
              <a:rPr lang="es-ES" sz="1400" dirty="0"/>
              <a:t> (2023/08/23)</a:t>
            </a:r>
          </a:p>
        </p:txBody>
      </p:sp>
    </p:spTree>
    <p:extLst>
      <p:ext uri="{BB962C8B-B14F-4D97-AF65-F5344CB8AC3E}">
        <p14:creationId xmlns:p14="http://schemas.microsoft.com/office/powerpoint/2010/main" val="357994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C550D-BED6-2397-575D-81043B0B6BF4}"/>
              </a:ext>
            </a:extLst>
          </p:cNvPr>
          <p:cNvPicPr>
            <a:picLocks noChangeAspect="1"/>
          </p:cNvPicPr>
          <p:nvPr/>
        </p:nvPicPr>
        <p:blipFill>
          <a:blip r:embed="rId2"/>
          <a:stretch>
            <a:fillRect/>
          </a:stretch>
        </p:blipFill>
        <p:spPr>
          <a:xfrm>
            <a:off x="173981" y="180521"/>
            <a:ext cx="5513132" cy="4607789"/>
          </a:xfrm>
          <a:prstGeom prst="rect">
            <a:avLst/>
          </a:prstGeom>
        </p:spPr>
      </p:pic>
      <p:sp>
        <p:nvSpPr>
          <p:cNvPr id="5" name="TextBox 4">
            <a:extLst>
              <a:ext uri="{FF2B5EF4-FFF2-40B4-BE49-F238E27FC236}">
                <a16:creationId xmlns:a16="http://schemas.microsoft.com/office/drawing/2014/main" id="{4A6FDFC9-AF9F-BEF9-0A02-AABFFCE51077}"/>
              </a:ext>
            </a:extLst>
          </p:cNvPr>
          <p:cNvSpPr txBox="1"/>
          <p:nvPr/>
        </p:nvSpPr>
        <p:spPr>
          <a:xfrm>
            <a:off x="173981" y="5019433"/>
            <a:ext cx="5361580" cy="738664"/>
          </a:xfrm>
          <a:prstGeom prst="rect">
            <a:avLst/>
          </a:prstGeom>
          <a:noFill/>
        </p:spPr>
        <p:txBody>
          <a:bodyPr wrap="square">
            <a:spAutoFit/>
          </a:bodyPr>
          <a:lstStyle/>
          <a:p>
            <a:r>
              <a:rPr lang="es-ES" sz="1400" dirty="0">
                <a:hlinkClick r:id="rId3"/>
              </a:rPr>
              <a:t>https://www.lamarea.com/2023/05/18/el-creador-de-chatgpt-mi-mayor-miedo-es-causar-un-dano-sustancial-al-mundo-si-la-ia-sale-mal-puede-salir-muy-mal/</a:t>
            </a:r>
            <a:r>
              <a:rPr lang="es-ES" sz="1400" dirty="0"/>
              <a:t> (2023/05/18)</a:t>
            </a:r>
          </a:p>
        </p:txBody>
      </p:sp>
      <p:pic>
        <p:nvPicPr>
          <p:cNvPr id="7" name="Picture 6">
            <a:extLst>
              <a:ext uri="{FF2B5EF4-FFF2-40B4-BE49-F238E27FC236}">
                <a16:creationId xmlns:a16="http://schemas.microsoft.com/office/drawing/2014/main" id="{07AB99B9-FC92-AD22-48CC-FE38DAD87B25}"/>
              </a:ext>
            </a:extLst>
          </p:cNvPr>
          <p:cNvPicPr>
            <a:picLocks noChangeAspect="1"/>
          </p:cNvPicPr>
          <p:nvPr/>
        </p:nvPicPr>
        <p:blipFill>
          <a:blip r:embed="rId4"/>
          <a:stretch>
            <a:fillRect/>
          </a:stretch>
        </p:blipFill>
        <p:spPr>
          <a:xfrm>
            <a:off x="5687113" y="1331583"/>
            <a:ext cx="6027813" cy="4057182"/>
          </a:xfrm>
          <a:prstGeom prst="rect">
            <a:avLst/>
          </a:prstGeom>
        </p:spPr>
      </p:pic>
      <p:sp>
        <p:nvSpPr>
          <p:cNvPr id="9" name="TextBox 8">
            <a:extLst>
              <a:ext uri="{FF2B5EF4-FFF2-40B4-BE49-F238E27FC236}">
                <a16:creationId xmlns:a16="http://schemas.microsoft.com/office/drawing/2014/main" id="{3EE35C7D-E675-4E1C-FD82-61DB77E65CCB}"/>
              </a:ext>
            </a:extLst>
          </p:cNvPr>
          <p:cNvSpPr txBox="1"/>
          <p:nvPr/>
        </p:nvSpPr>
        <p:spPr>
          <a:xfrm>
            <a:off x="5798469" y="5526417"/>
            <a:ext cx="5805100" cy="523220"/>
          </a:xfrm>
          <a:prstGeom prst="rect">
            <a:avLst/>
          </a:prstGeom>
          <a:noFill/>
        </p:spPr>
        <p:txBody>
          <a:bodyPr wrap="square">
            <a:spAutoFit/>
          </a:bodyPr>
          <a:lstStyle/>
          <a:p>
            <a:r>
              <a:rPr lang="es-ES" sz="1400" dirty="0">
                <a:hlinkClick r:id="rId5"/>
              </a:rPr>
              <a:t>https://hoyaragon.es/noticias-economia-empresa/abogado-usa-chatgpt-demandas/</a:t>
            </a:r>
            <a:r>
              <a:rPr lang="es-ES" sz="1400" dirty="0"/>
              <a:t> (2023/08/29)</a:t>
            </a:r>
          </a:p>
        </p:txBody>
      </p:sp>
    </p:spTree>
    <p:extLst>
      <p:ext uri="{BB962C8B-B14F-4D97-AF65-F5344CB8AC3E}">
        <p14:creationId xmlns:p14="http://schemas.microsoft.com/office/powerpoint/2010/main" val="413050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59654F-C539-A42B-EF15-29A82FC5A00D}"/>
              </a:ext>
            </a:extLst>
          </p:cNvPr>
          <p:cNvPicPr>
            <a:picLocks noChangeAspect="1"/>
          </p:cNvPicPr>
          <p:nvPr/>
        </p:nvPicPr>
        <p:blipFill>
          <a:blip r:embed="rId2"/>
          <a:stretch>
            <a:fillRect/>
          </a:stretch>
        </p:blipFill>
        <p:spPr>
          <a:xfrm>
            <a:off x="315044" y="153601"/>
            <a:ext cx="5780956" cy="3679451"/>
          </a:xfrm>
          <a:prstGeom prst="rect">
            <a:avLst/>
          </a:prstGeom>
        </p:spPr>
      </p:pic>
      <p:sp>
        <p:nvSpPr>
          <p:cNvPr id="5" name="TextBox 4">
            <a:extLst>
              <a:ext uri="{FF2B5EF4-FFF2-40B4-BE49-F238E27FC236}">
                <a16:creationId xmlns:a16="http://schemas.microsoft.com/office/drawing/2014/main" id="{F78BD7E6-E2A6-957B-D6C4-5A5EDC03EF55}"/>
              </a:ext>
            </a:extLst>
          </p:cNvPr>
          <p:cNvSpPr txBox="1"/>
          <p:nvPr/>
        </p:nvSpPr>
        <p:spPr>
          <a:xfrm>
            <a:off x="3585517" y="210574"/>
            <a:ext cx="3126658" cy="954107"/>
          </a:xfrm>
          <a:prstGeom prst="rect">
            <a:avLst/>
          </a:prstGeom>
          <a:noFill/>
        </p:spPr>
        <p:txBody>
          <a:bodyPr wrap="square">
            <a:spAutoFit/>
          </a:bodyPr>
          <a:lstStyle/>
          <a:p>
            <a:r>
              <a:rPr lang="es-ES" sz="1400" dirty="0">
                <a:hlinkClick r:id="rId3"/>
              </a:rPr>
              <a:t>https://www.itreseller.es/en-cifras/2023/07/la-mitad-de-los-internautas-espanoles-ha-utilizado-chatgpt</a:t>
            </a:r>
            <a:r>
              <a:rPr lang="es-ES" sz="1400" dirty="0"/>
              <a:t> (2023/07/18)</a:t>
            </a:r>
          </a:p>
        </p:txBody>
      </p:sp>
      <p:pic>
        <p:nvPicPr>
          <p:cNvPr id="7" name="Picture 6">
            <a:extLst>
              <a:ext uri="{FF2B5EF4-FFF2-40B4-BE49-F238E27FC236}">
                <a16:creationId xmlns:a16="http://schemas.microsoft.com/office/drawing/2014/main" id="{78FABF88-A35D-59AE-AAE9-14AA1F1E9577}"/>
              </a:ext>
            </a:extLst>
          </p:cNvPr>
          <p:cNvPicPr>
            <a:picLocks noChangeAspect="1"/>
          </p:cNvPicPr>
          <p:nvPr/>
        </p:nvPicPr>
        <p:blipFill>
          <a:blip r:embed="rId4"/>
          <a:stretch>
            <a:fillRect/>
          </a:stretch>
        </p:blipFill>
        <p:spPr>
          <a:xfrm>
            <a:off x="484318" y="3784938"/>
            <a:ext cx="5442408" cy="2296314"/>
          </a:xfrm>
          <a:prstGeom prst="rect">
            <a:avLst/>
          </a:prstGeom>
        </p:spPr>
      </p:pic>
      <p:sp>
        <p:nvSpPr>
          <p:cNvPr id="9" name="TextBox 8">
            <a:extLst>
              <a:ext uri="{FF2B5EF4-FFF2-40B4-BE49-F238E27FC236}">
                <a16:creationId xmlns:a16="http://schemas.microsoft.com/office/drawing/2014/main" id="{02632154-C328-AEE8-61E2-0C3B71447F1D}"/>
              </a:ext>
            </a:extLst>
          </p:cNvPr>
          <p:cNvSpPr txBox="1"/>
          <p:nvPr/>
        </p:nvSpPr>
        <p:spPr>
          <a:xfrm>
            <a:off x="583434" y="6059182"/>
            <a:ext cx="5512566" cy="523220"/>
          </a:xfrm>
          <a:prstGeom prst="rect">
            <a:avLst/>
          </a:prstGeom>
          <a:noFill/>
        </p:spPr>
        <p:txBody>
          <a:bodyPr wrap="square">
            <a:spAutoFit/>
          </a:bodyPr>
          <a:lstStyle/>
          <a:p>
            <a:r>
              <a:rPr lang="es-ES" sz="1400" dirty="0">
                <a:hlinkClick r:id="rId5"/>
              </a:rPr>
              <a:t>https://www.cambio16.com/salen-defensores-del-chatgpt-va-a-cambiar-la-educacion-no-a-destruirla/</a:t>
            </a:r>
            <a:r>
              <a:rPr lang="es-ES" sz="1400" dirty="0"/>
              <a:t> (2023/04/22)</a:t>
            </a:r>
          </a:p>
        </p:txBody>
      </p:sp>
      <p:pic>
        <p:nvPicPr>
          <p:cNvPr id="6" name="Imagen 5">
            <a:extLst>
              <a:ext uri="{FF2B5EF4-FFF2-40B4-BE49-F238E27FC236}">
                <a16:creationId xmlns:a16="http://schemas.microsoft.com/office/drawing/2014/main" id="{97123F46-4779-4BE9-BD45-9427492AA313}"/>
              </a:ext>
            </a:extLst>
          </p:cNvPr>
          <p:cNvPicPr>
            <a:picLocks noChangeAspect="1"/>
          </p:cNvPicPr>
          <p:nvPr/>
        </p:nvPicPr>
        <p:blipFill>
          <a:blip r:embed="rId6"/>
          <a:stretch>
            <a:fillRect/>
          </a:stretch>
        </p:blipFill>
        <p:spPr>
          <a:xfrm>
            <a:off x="6461048" y="210574"/>
            <a:ext cx="5213023" cy="2040269"/>
          </a:xfrm>
          <a:prstGeom prst="rect">
            <a:avLst/>
          </a:prstGeom>
        </p:spPr>
      </p:pic>
      <p:sp>
        <p:nvSpPr>
          <p:cNvPr id="8" name="CuadroTexto 7">
            <a:extLst>
              <a:ext uri="{FF2B5EF4-FFF2-40B4-BE49-F238E27FC236}">
                <a16:creationId xmlns:a16="http://schemas.microsoft.com/office/drawing/2014/main" id="{366E79E2-75F7-42E5-B1D1-1458954F6C01}"/>
              </a:ext>
            </a:extLst>
          </p:cNvPr>
          <p:cNvSpPr txBox="1"/>
          <p:nvPr/>
        </p:nvSpPr>
        <p:spPr>
          <a:xfrm>
            <a:off x="6712175" y="2188759"/>
            <a:ext cx="4961895" cy="523220"/>
          </a:xfrm>
          <a:prstGeom prst="rect">
            <a:avLst/>
          </a:prstGeom>
          <a:noFill/>
        </p:spPr>
        <p:txBody>
          <a:bodyPr wrap="square">
            <a:spAutoFit/>
          </a:bodyPr>
          <a:lstStyle/>
          <a:p>
            <a:r>
              <a:rPr lang="es-ES" sz="1400" dirty="0">
                <a:hlinkClick r:id="rId7"/>
              </a:rPr>
              <a:t>https://www.xataka.com/basics/chatgpt-como-activar-modo-dan-para-hacer-jailbreak-a-inteligencia-artificial</a:t>
            </a:r>
            <a:r>
              <a:rPr lang="es-ES" sz="1400" dirty="0"/>
              <a:t> (2023/11/16)</a:t>
            </a:r>
          </a:p>
        </p:txBody>
      </p:sp>
      <p:pic>
        <p:nvPicPr>
          <p:cNvPr id="12" name="Imagen 11">
            <a:extLst>
              <a:ext uri="{FF2B5EF4-FFF2-40B4-BE49-F238E27FC236}">
                <a16:creationId xmlns:a16="http://schemas.microsoft.com/office/drawing/2014/main" id="{6F6F91BD-0945-453E-BCFB-F50608F55BDF}"/>
              </a:ext>
            </a:extLst>
          </p:cNvPr>
          <p:cNvPicPr>
            <a:picLocks noChangeAspect="1"/>
          </p:cNvPicPr>
          <p:nvPr/>
        </p:nvPicPr>
        <p:blipFill>
          <a:blip r:embed="rId8"/>
          <a:stretch>
            <a:fillRect/>
          </a:stretch>
        </p:blipFill>
        <p:spPr>
          <a:xfrm>
            <a:off x="6712176" y="2853856"/>
            <a:ext cx="4961894" cy="2750343"/>
          </a:xfrm>
          <a:prstGeom prst="rect">
            <a:avLst/>
          </a:prstGeom>
        </p:spPr>
      </p:pic>
      <p:sp>
        <p:nvSpPr>
          <p:cNvPr id="14" name="CuadroTexto 13">
            <a:extLst>
              <a:ext uri="{FF2B5EF4-FFF2-40B4-BE49-F238E27FC236}">
                <a16:creationId xmlns:a16="http://schemas.microsoft.com/office/drawing/2014/main" id="{815FB3BD-FCD9-4ADE-97CA-7C3E7D27B63C}"/>
              </a:ext>
            </a:extLst>
          </p:cNvPr>
          <p:cNvSpPr txBox="1"/>
          <p:nvPr/>
        </p:nvSpPr>
        <p:spPr>
          <a:xfrm>
            <a:off x="6712175" y="5604199"/>
            <a:ext cx="5213023" cy="954107"/>
          </a:xfrm>
          <a:prstGeom prst="rect">
            <a:avLst/>
          </a:prstGeom>
          <a:noFill/>
        </p:spPr>
        <p:txBody>
          <a:bodyPr wrap="square">
            <a:spAutoFit/>
          </a:bodyPr>
          <a:lstStyle/>
          <a:p>
            <a:r>
              <a:rPr lang="es-ES" sz="1400" dirty="0">
                <a:hlinkClick r:id="rId9"/>
              </a:rPr>
              <a:t>https://www.fayerwayer.com/internet/2023/10/03/estudio-encuentra-que-aproximadamente-la-mitad-de-los-directores-ejecutivos-piensan-que-una-ia-puede-hacer-sus-trabajos/</a:t>
            </a:r>
            <a:r>
              <a:rPr lang="es-ES" sz="1400" dirty="0"/>
              <a:t> (2023/10/03)</a:t>
            </a:r>
          </a:p>
        </p:txBody>
      </p:sp>
    </p:spTree>
    <p:extLst>
      <p:ext uri="{BB962C8B-B14F-4D97-AF65-F5344CB8AC3E}">
        <p14:creationId xmlns:p14="http://schemas.microsoft.com/office/powerpoint/2010/main" val="3354912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FED5C0-CF74-425D-924C-7280DDEEE2E5}"/>
              </a:ext>
            </a:extLst>
          </p:cNvPr>
          <p:cNvPicPr>
            <a:picLocks noChangeAspect="1"/>
          </p:cNvPicPr>
          <p:nvPr/>
        </p:nvPicPr>
        <p:blipFill>
          <a:blip r:embed="rId2"/>
          <a:stretch>
            <a:fillRect/>
          </a:stretch>
        </p:blipFill>
        <p:spPr>
          <a:xfrm>
            <a:off x="374691" y="301658"/>
            <a:ext cx="5721309" cy="2712360"/>
          </a:xfrm>
          <a:prstGeom prst="rect">
            <a:avLst/>
          </a:prstGeom>
        </p:spPr>
      </p:pic>
      <p:sp>
        <p:nvSpPr>
          <p:cNvPr id="7" name="CuadroTexto 6">
            <a:extLst>
              <a:ext uri="{FF2B5EF4-FFF2-40B4-BE49-F238E27FC236}">
                <a16:creationId xmlns:a16="http://schemas.microsoft.com/office/drawing/2014/main" id="{69EA0199-185E-43B9-9A8E-12AD9A664F99}"/>
              </a:ext>
            </a:extLst>
          </p:cNvPr>
          <p:cNvSpPr txBox="1"/>
          <p:nvPr/>
        </p:nvSpPr>
        <p:spPr>
          <a:xfrm>
            <a:off x="374691" y="3105834"/>
            <a:ext cx="5639610" cy="523220"/>
          </a:xfrm>
          <a:prstGeom prst="rect">
            <a:avLst/>
          </a:prstGeom>
          <a:noFill/>
        </p:spPr>
        <p:txBody>
          <a:bodyPr wrap="square">
            <a:spAutoFit/>
          </a:bodyPr>
          <a:lstStyle/>
          <a:p>
            <a:r>
              <a:rPr lang="es-ES" sz="1400" dirty="0">
                <a:hlinkClick r:id="rId3"/>
              </a:rPr>
              <a:t>https://es.cointelegraph.com/news/open-ai-halts-new-chat-gpt-plus-sign-ups</a:t>
            </a:r>
            <a:r>
              <a:rPr lang="es-ES" sz="1400" dirty="0"/>
              <a:t> (2023/11/16)</a:t>
            </a:r>
          </a:p>
        </p:txBody>
      </p:sp>
      <p:pic>
        <p:nvPicPr>
          <p:cNvPr id="11" name="Imagen 10">
            <a:extLst>
              <a:ext uri="{FF2B5EF4-FFF2-40B4-BE49-F238E27FC236}">
                <a16:creationId xmlns:a16="http://schemas.microsoft.com/office/drawing/2014/main" id="{A02D22F6-E32C-4B44-868A-B021F0371094}"/>
              </a:ext>
            </a:extLst>
          </p:cNvPr>
          <p:cNvPicPr>
            <a:picLocks noChangeAspect="1"/>
          </p:cNvPicPr>
          <p:nvPr/>
        </p:nvPicPr>
        <p:blipFill>
          <a:blip r:embed="rId4"/>
          <a:stretch>
            <a:fillRect/>
          </a:stretch>
        </p:blipFill>
        <p:spPr>
          <a:xfrm>
            <a:off x="6784149" y="301658"/>
            <a:ext cx="4537444" cy="2314053"/>
          </a:xfrm>
          <a:prstGeom prst="rect">
            <a:avLst/>
          </a:prstGeom>
        </p:spPr>
      </p:pic>
      <p:sp>
        <p:nvSpPr>
          <p:cNvPr id="13" name="CuadroTexto 12">
            <a:extLst>
              <a:ext uri="{FF2B5EF4-FFF2-40B4-BE49-F238E27FC236}">
                <a16:creationId xmlns:a16="http://schemas.microsoft.com/office/drawing/2014/main" id="{18EC2B4F-84F8-4EF2-AD75-EFA7302C6978}"/>
              </a:ext>
            </a:extLst>
          </p:cNvPr>
          <p:cNvSpPr txBox="1"/>
          <p:nvPr/>
        </p:nvSpPr>
        <p:spPr>
          <a:xfrm>
            <a:off x="6784149" y="2650765"/>
            <a:ext cx="4936882" cy="523220"/>
          </a:xfrm>
          <a:prstGeom prst="rect">
            <a:avLst/>
          </a:prstGeom>
          <a:noFill/>
        </p:spPr>
        <p:txBody>
          <a:bodyPr wrap="square">
            <a:spAutoFit/>
          </a:bodyPr>
          <a:lstStyle/>
          <a:p>
            <a:r>
              <a:rPr lang="es-ES" sz="1400" dirty="0">
                <a:hlinkClick r:id="rId5"/>
              </a:rPr>
              <a:t>https://es.benzinga.com/2023/11/15/elon-musk-chatgpt-se-ha-vuelto-insoportable/</a:t>
            </a:r>
            <a:r>
              <a:rPr lang="es-ES" sz="1400" dirty="0"/>
              <a:t> (2023/11/15)</a:t>
            </a:r>
          </a:p>
        </p:txBody>
      </p:sp>
      <p:pic>
        <p:nvPicPr>
          <p:cNvPr id="15" name="Imagen 14">
            <a:extLst>
              <a:ext uri="{FF2B5EF4-FFF2-40B4-BE49-F238E27FC236}">
                <a16:creationId xmlns:a16="http://schemas.microsoft.com/office/drawing/2014/main" id="{52E2F906-96E3-40EA-B4DB-9A1F8CD3C436}"/>
              </a:ext>
            </a:extLst>
          </p:cNvPr>
          <p:cNvPicPr>
            <a:picLocks noChangeAspect="1"/>
          </p:cNvPicPr>
          <p:nvPr/>
        </p:nvPicPr>
        <p:blipFill>
          <a:blip r:embed="rId6"/>
          <a:stretch>
            <a:fillRect/>
          </a:stretch>
        </p:blipFill>
        <p:spPr>
          <a:xfrm>
            <a:off x="490254" y="4054602"/>
            <a:ext cx="8229540" cy="2314709"/>
          </a:xfrm>
          <a:prstGeom prst="rect">
            <a:avLst/>
          </a:prstGeom>
        </p:spPr>
      </p:pic>
      <p:sp>
        <p:nvSpPr>
          <p:cNvPr id="17" name="CuadroTexto 16">
            <a:extLst>
              <a:ext uri="{FF2B5EF4-FFF2-40B4-BE49-F238E27FC236}">
                <a16:creationId xmlns:a16="http://schemas.microsoft.com/office/drawing/2014/main" id="{BF5EEEA1-7E2D-4065-B6BF-EB36FAB56D76}"/>
              </a:ext>
            </a:extLst>
          </p:cNvPr>
          <p:cNvSpPr txBox="1"/>
          <p:nvPr/>
        </p:nvSpPr>
        <p:spPr>
          <a:xfrm>
            <a:off x="8955463" y="4261703"/>
            <a:ext cx="2878689" cy="1384995"/>
          </a:xfrm>
          <a:prstGeom prst="rect">
            <a:avLst/>
          </a:prstGeom>
          <a:noFill/>
        </p:spPr>
        <p:txBody>
          <a:bodyPr wrap="square">
            <a:spAutoFit/>
          </a:bodyPr>
          <a:lstStyle/>
          <a:p>
            <a:r>
              <a:rPr lang="es-ES" sz="1400" dirty="0">
                <a:hlinkClick r:id="rId7"/>
              </a:rPr>
              <a:t>https://www.rtve.es/noticias/20230413/espana-investigacion-incumplimiento-normativa-proteccion-datos-chatgpt/2438711.shtml</a:t>
            </a:r>
            <a:r>
              <a:rPr lang="es-ES" sz="1400" dirty="0"/>
              <a:t> (2023/04/13)</a:t>
            </a:r>
          </a:p>
        </p:txBody>
      </p:sp>
    </p:spTree>
    <p:extLst>
      <p:ext uri="{BB962C8B-B14F-4D97-AF65-F5344CB8AC3E}">
        <p14:creationId xmlns:p14="http://schemas.microsoft.com/office/powerpoint/2010/main" val="3105131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430E924-7F3B-4DA7-85C1-A469DD1B2AAB}"/>
              </a:ext>
            </a:extLst>
          </p:cNvPr>
          <p:cNvPicPr>
            <a:picLocks noChangeAspect="1"/>
          </p:cNvPicPr>
          <p:nvPr/>
        </p:nvPicPr>
        <p:blipFill>
          <a:blip r:embed="rId2"/>
          <a:stretch>
            <a:fillRect/>
          </a:stretch>
        </p:blipFill>
        <p:spPr>
          <a:xfrm>
            <a:off x="345625" y="407923"/>
            <a:ext cx="5488506" cy="5172745"/>
          </a:xfrm>
          <a:prstGeom prst="rect">
            <a:avLst/>
          </a:prstGeom>
        </p:spPr>
      </p:pic>
      <p:sp>
        <p:nvSpPr>
          <p:cNvPr id="5" name="CuadroTexto 4">
            <a:extLst>
              <a:ext uri="{FF2B5EF4-FFF2-40B4-BE49-F238E27FC236}">
                <a16:creationId xmlns:a16="http://schemas.microsoft.com/office/drawing/2014/main" id="{B99D5513-864D-45B3-8224-2F33288177C3}"/>
              </a:ext>
            </a:extLst>
          </p:cNvPr>
          <p:cNvSpPr txBox="1"/>
          <p:nvPr/>
        </p:nvSpPr>
        <p:spPr>
          <a:xfrm>
            <a:off x="534162" y="5711413"/>
            <a:ext cx="4923959" cy="738664"/>
          </a:xfrm>
          <a:prstGeom prst="rect">
            <a:avLst/>
          </a:prstGeom>
          <a:noFill/>
        </p:spPr>
        <p:txBody>
          <a:bodyPr wrap="square">
            <a:spAutoFit/>
          </a:bodyPr>
          <a:lstStyle/>
          <a:p>
            <a:r>
              <a:rPr lang="es-ES" sz="1400" dirty="0">
                <a:hlinkClick r:id="rId3"/>
              </a:rPr>
              <a:t>https://www.abc.es/tecnologia/informatica/soluciones/padres-chatgpt-desvelan-momento-esperan-ia-supere-20230529003302-nt.html</a:t>
            </a:r>
            <a:r>
              <a:rPr lang="es-ES" sz="1400" dirty="0"/>
              <a:t> (2023/05/30)</a:t>
            </a:r>
          </a:p>
        </p:txBody>
      </p:sp>
      <p:pic>
        <p:nvPicPr>
          <p:cNvPr id="7" name="Imagen 6">
            <a:extLst>
              <a:ext uri="{FF2B5EF4-FFF2-40B4-BE49-F238E27FC236}">
                <a16:creationId xmlns:a16="http://schemas.microsoft.com/office/drawing/2014/main" id="{5F27C26E-10B5-46D1-9F90-8879DCBB3427}"/>
              </a:ext>
            </a:extLst>
          </p:cNvPr>
          <p:cNvPicPr>
            <a:picLocks noChangeAspect="1"/>
          </p:cNvPicPr>
          <p:nvPr/>
        </p:nvPicPr>
        <p:blipFill>
          <a:blip r:embed="rId4"/>
          <a:stretch>
            <a:fillRect/>
          </a:stretch>
        </p:blipFill>
        <p:spPr>
          <a:xfrm>
            <a:off x="6944960" y="527901"/>
            <a:ext cx="3928802" cy="5279467"/>
          </a:xfrm>
          <a:prstGeom prst="rect">
            <a:avLst/>
          </a:prstGeom>
        </p:spPr>
      </p:pic>
      <p:sp>
        <p:nvSpPr>
          <p:cNvPr id="11" name="CuadroTexto 10">
            <a:extLst>
              <a:ext uri="{FF2B5EF4-FFF2-40B4-BE49-F238E27FC236}">
                <a16:creationId xmlns:a16="http://schemas.microsoft.com/office/drawing/2014/main" id="{473499F4-8B9B-4565-A241-32E1F730823D}"/>
              </a:ext>
            </a:extLst>
          </p:cNvPr>
          <p:cNvSpPr txBox="1"/>
          <p:nvPr/>
        </p:nvSpPr>
        <p:spPr>
          <a:xfrm>
            <a:off x="7069043" y="5819135"/>
            <a:ext cx="3307512" cy="523220"/>
          </a:xfrm>
          <a:prstGeom prst="rect">
            <a:avLst/>
          </a:prstGeom>
          <a:noFill/>
        </p:spPr>
        <p:txBody>
          <a:bodyPr wrap="square">
            <a:spAutoFit/>
          </a:bodyPr>
          <a:lstStyle/>
          <a:p>
            <a:r>
              <a:rPr lang="es-ES" sz="1400" dirty="0">
                <a:hlinkClick r:id="rId5"/>
              </a:rPr>
              <a:t>https://x.com/OpenAI/status/1707077710047216095?s=20</a:t>
            </a:r>
            <a:r>
              <a:rPr lang="es-ES" sz="1400" dirty="0"/>
              <a:t> (2023/09/27)</a:t>
            </a:r>
          </a:p>
        </p:txBody>
      </p:sp>
    </p:spTree>
    <p:extLst>
      <p:ext uri="{BB962C8B-B14F-4D97-AF65-F5344CB8AC3E}">
        <p14:creationId xmlns:p14="http://schemas.microsoft.com/office/powerpoint/2010/main" val="89933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lstStyle/>
          <a:p>
            <a:pPr marL="88900" indent="0" algn="ctr">
              <a:lnSpc>
                <a:spcPct val="100000"/>
              </a:lnSpc>
              <a:spcBef>
                <a:spcPts val="1800"/>
              </a:spcBef>
              <a:spcAft>
                <a:spcPts val="1800"/>
              </a:spcAft>
              <a:buNone/>
            </a:pPr>
            <a:r>
              <a:rPr lang="es-ES" b="1" dirty="0"/>
              <a:t>Necesidad de registrar conocimientos y recuperarlos</a:t>
            </a:r>
          </a:p>
          <a:p>
            <a:pPr marL="452438" indent="-363538">
              <a:lnSpc>
                <a:spcPct val="100000"/>
              </a:lnSpc>
              <a:spcBef>
                <a:spcPts val="1400"/>
              </a:spcBef>
              <a:spcAft>
                <a:spcPts val="1400"/>
              </a:spcAft>
              <a:buFont typeface="Symbol" panose="05050102010706020507" pitchFamily="18" charset="2"/>
              <a:buChar char=""/>
            </a:pPr>
            <a:r>
              <a:rPr lang="es-ES" sz="2400" dirty="0"/>
              <a:t>Documentos, Soportes…</a:t>
            </a:r>
          </a:p>
          <a:p>
            <a:pPr marL="452438" indent="-363538">
              <a:lnSpc>
                <a:spcPct val="100000"/>
              </a:lnSpc>
              <a:spcBef>
                <a:spcPts val="1400"/>
              </a:spcBef>
              <a:spcAft>
                <a:spcPts val="1400"/>
              </a:spcAft>
              <a:buFont typeface="Symbol" panose="05050102010706020507" pitchFamily="18" charset="2"/>
              <a:buChar char=""/>
            </a:pPr>
            <a:r>
              <a:rPr lang="es-ES" sz="2400" dirty="0"/>
              <a:t>Especialización y tipificación de los documentos</a:t>
            </a:r>
          </a:p>
          <a:p>
            <a:pPr marL="452438" indent="-363538">
              <a:lnSpc>
                <a:spcPct val="100000"/>
              </a:lnSpc>
              <a:spcBef>
                <a:spcPts val="1400"/>
              </a:spcBef>
              <a:spcAft>
                <a:spcPts val="1400"/>
              </a:spcAft>
              <a:buFont typeface="Symbol" panose="05050102010706020507" pitchFamily="18" charset="2"/>
              <a:buChar char=""/>
            </a:pPr>
            <a:r>
              <a:rPr lang="es-ES" sz="2400" dirty="0"/>
              <a:t>Vinculado al desarrollo de la civilización</a:t>
            </a:r>
          </a:p>
          <a:p>
            <a:pPr marL="452438" indent="-363538">
              <a:lnSpc>
                <a:spcPct val="100000"/>
              </a:lnSpc>
              <a:spcBef>
                <a:spcPts val="1400"/>
              </a:spcBef>
              <a:spcAft>
                <a:spcPts val="1400"/>
              </a:spcAft>
              <a:buFont typeface="Symbol" panose="05050102010706020507" pitchFamily="18" charset="2"/>
              <a:buChar char=""/>
            </a:pPr>
            <a:r>
              <a:rPr lang="es-ES" sz="2400" dirty="0"/>
              <a:t>Acumulación de documentos </a:t>
            </a:r>
            <a:r>
              <a:rPr lang="es-ES" sz="2400" dirty="0">
                <a:sym typeface="Wingdings" panose="05000000000000000000" pitchFamily="2" charset="2"/>
              </a:rPr>
              <a:t> Bibliotecas, Archivos…</a:t>
            </a:r>
            <a:endParaRPr lang="es-ES" sz="2400" dirty="0"/>
          </a:p>
          <a:p>
            <a:pPr marL="452438" indent="-363538">
              <a:lnSpc>
                <a:spcPct val="100000"/>
              </a:lnSpc>
              <a:spcBef>
                <a:spcPts val="1400"/>
              </a:spcBef>
              <a:spcAft>
                <a:spcPts val="1400"/>
              </a:spcAft>
              <a:buFont typeface="Symbol" panose="05050102010706020507" pitchFamily="18" charset="2"/>
              <a:buChar char=""/>
            </a:pPr>
            <a:r>
              <a:rPr lang="es-ES" sz="2400" dirty="0"/>
              <a:t>Primeros profesionales de la información</a:t>
            </a:r>
          </a:p>
          <a:p>
            <a:pPr marL="452438" indent="-363538">
              <a:lnSpc>
                <a:spcPct val="100000"/>
              </a:lnSpc>
              <a:spcBef>
                <a:spcPts val="1400"/>
              </a:spcBef>
              <a:spcAft>
                <a:spcPts val="1400"/>
              </a:spcAft>
              <a:buFont typeface="Symbol" panose="05050102010706020507" pitchFamily="18" charset="2"/>
              <a:buChar char=""/>
            </a:pPr>
            <a:r>
              <a:rPr lang="es-ES" sz="2400" dirty="0"/>
              <a:t>Necesidad de encontrar la información</a:t>
            </a:r>
          </a:p>
        </p:txBody>
      </p:sp>
    </p:spTree>
    <p:extLst>
      <p:ext uri="{BB962C8B-B14F-4D97-AF65-F5344CB8AC3E}">
        <p14:creationId xmlns:p14="http://schemas.microsoft.com/office/powerpoint/2010/main" val="3611275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AD40ECD-66F0-4C6D-991D-4140F2A1F301}"/>
              </a:ext>
            </a:extLst>
          </p:cNvPr>
          <p:cNvPicPr>
            <a:picLocks noChangeAspect="1"/>
          </p:cNvPicPr>
          <p:nvPr/>
        </p:nvPicPr>
        <p:blipFill>
          <a:blip r:embed="rId2"/>
          <a:stretch>
            <a:fillRect/>
          </a:stretch>
        </p:blipFill>
        <p:spPr>
          <a:xfrm>
            <a:off x="205128" y="165901"/>
            <a:ext cx="5890872" cy="5194783"/>
          </a:xfrm>
          <a:prstGeom prst="rect">
            <a:avLst/>
          </a:prstGeom>
        </p:spPr>
      </p:pic>
      <p:sp>
        <p:nvSpPr>
          <p:cNvPr id="5" name="CuadroTexto 4">
            <a:extLst>
              <a:ext uri="{FF2B5EF4-FFF2-40B4-BE49-F238E27FC236}">
                <a16:creationId xmlns:a16="http://schemas.microsoft.com/office/drawing/2014/main" id="{1E158248-D7FC-4F78-98D6-CCE2769A336D}"/>
              </a:ext>
            </a:extLst>
          </p:cNvPr>
          <p:cNvSpPr txBox="1"/>
          <p:nvPr/>
        </p:nvSpPr>
        <p:spPr>
          <a:xfrm>
            <a:off x="205128" y="5477221"/>
            <a:ext cx="5988282" cy="523220"/>
          </a:xfrm>
          <a:prstGeom prst="rect">
            <a:avLst/>
          </a:prstGeom>
          <a:noFill/>
        </p:spPr>
        <p:txBody>
          <a:bodyPr wrap="square">
            <a:spAutoFit/>
          </a:bodyPr>
          <a:lstStyle/>
          <a:p>
            <a:r>
              <a:rPr lang="es-ES" sz="1400" dirty="0">
                <a:hlinkClick r:id="rId3"/>
              </a:rPr>
              <a:t>https://www.eldebate.com/tecnologia/20231113/horrores-chatgpt-espanol-no-conoce-20-lexico-80-restante-comete-errores_153269.html</a:t>
            </a:r>
            <a:r>
              <a:rPr lang="es-ES" sz="1400" dirty="0"/>
              <a:t> (2023/11/13)</a:t>
            </a:r>
          </a:p>
        </p:txBody>
      </p:sp>
      <p:pic>
        <p:nvPicPr>
          <p:cNvPr id="9" name="Imagen 8">
            <a:extLst>
              <a:ext uri="{FF2B5EF4-FFF2-40B4-BE49-F238E27FC236}">
                <a16:creationId xmlns:a16="http://schemas.microsoft.com/office/drawing/2014/main" id="{A4008108-213E-4ABA-B95C-62ECC388745F}"/>
              </a:ext>
            </a:extLst>
          </p:cNvPr>
          <p:cNvPicPr>
            <a:picLocks noChangeAspect="1"/>
          </p:cNvPicPr>
          <p:nvPr/>
        </p:nvPicPr>
        <p:blipFill>
          <a:blip r:embed="rId4"/>
          <a:stretch>
            <a:fillRect/>
          </a:stretch>
        </p:blipFill>
        <p:spPr>
          <a:xfrm>
            <a:off x="6495610" y="263950"/>
            <a:ext cx="5597099" cy="5407568"/>
          </a:xfrm>
          <a:prstGeom prst="rect">
            <a:avLst/>
          </a:prstGeom>
        </p:spPr>
      </p:pic>
      <p:sp>
        <p:nvSpPr>
          <p:cNvPr id="11" name="CuadroTexto 10">
            <a:extLst>
              <a:ext uri="{FF2B5EF4-FFF2-40B4-BE49-F238E27FC236}">
                <a16:creationId xmlns:a16="http://schemas.microsoft.com/office/drawing/2014/main" id="{6A88379E-7164-457E-AD96-EC0FD836CB95}"/>
              </a:ext>
            </a:extLst>
          </p:cNvPr>
          <p:cNvSpPr txBox="1"/>
          <p:nvPr/>
        </p:nvSpPr>
        <p:spPr>
          <a:xfrm>
            <a:off x="6381946" y="5855386"/>
            <a:ext cx="5604926" cy="738664"/>
          </a:xfrm>
          <a:prstGeom prst="rect">
            <a:avLst/>
          </a:prstGeom>
          <a:noFill/>
        </p:spPr>
        <p:txBody>
          <a:bodyPr wrap="square">
            <a:spAutoFit/>
          </a:bodyPr>
          <a:lstStyle/>
          <a:p>
            <a:r>
              <a:rPr lang="es-ES" sz="1400" dirty="0">
                <a:hlinkClick r:id="rId5"/>
              </a:rPr>
              <a:t>https://www.europapress.es/sociedad/educacion-00468/noticia-seis-cada-diez-espanoles-suspenden-ortografia-estudio-smartick-20220601182201.html</a:t>
            </a:r>
            <a:r>
              <a:rPr lang="es-ES" sz="1400" dirty="0"/>
              <a:t> (2022/06/01)</a:t>
            </a:r>
          </a:p>
        </p:txBody>
      </p:sp>
    </p:spTree>
    <p:extLst>
      <p:ext uri="{BB962C8B-B14F-4D97-AF65-F5344CB8AC3E}">
        <p14:creationId xmlns:p14="http://schemas.microsoft.com/office/powerpoint/2010/main" val="2698903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8A1285-6765-4117-ADB3-7171F88FE8C3}"/>
              </a:ext>
            </a:extLst>
          </p:cNvPr>
          <p:cNvPicPr>
            <a:picLocks noChangeAspect="1"/>
          </p:cNvPicPr>
          <p:nvPr/>
        </p:nvPicPr>
        <p:blipFill>
          <a:blip r:embed="rId2"/>
          <a:stretch>
            <a:fillRect/>
          </a:stretch>
        </p:blipFill>
        <p:spPr>
          <a:xfrm>
            <a:off x="255184" y="188536"/>
            <a:ext cx="7397756" cy="2290853"/>
          </a:xfrm>
          <a:prstGeom prst="rect">
            <a:avLst/>
          </a:prstGeom>
        </p:spPr>
      </p:pic>
      <p:sp>
        <p:nvSpPr>
          <p:cNvPr id="5" name="CuadroTexto 4">
            <a:extLst>
              <a:ext uri="{FF2B5EF4-FFF2-40B4-BE49-F238E27FC236}">
                <a16:creationId xmlns:a16="http://schemas.microsoft.com/office/drawing/2014/main" id="{23C51F73-641E-41BF-B32B-949907E83B3A}"/>
              </a:ext>
            </a:extLst>
          </p:cNvPr>
          <p:cNvSpPr txBox="1"/>
          <p:nvPr/>
        </p:nvSpPr>
        <p:spPr>
          <a:xfrm>
            <a:off x="7763098" y="721717"/>
            <a:ext cx="4267986" cy="954107"/>
          </a:xfrm>
          <a:prstGeom prst="rect">
            <a:avLst/>
          </a:prstGeom>
          <a:noFill/>
        </p:spPr>
        <p:txBody>
          <a:bodyPr wrap="square">
            <a:spAutoFit/>
          </a:bodyPr>
          <a:lstStyle/>
          <a:p>
            <a:r>
              <a:rPr lang="es-ES" sz="1400" dirty="0">
                <a:hlinkClick r:id="rId3"/>
              </a:rPr>
              <a:t>https://www.eleconomista.es/tecnologia/noticias/12119475/01/23/Alerta-universitaria-ChatGPT-aprueba-un-examen-de-maestria-de-una-prestigiosa-escuela-de-negocios.html</a:t>
            </a:r>
            <a:r>
              <a:rPr lang="es-ES" sz="1400" dirty="0"/>
              <a:t> (2023/01/23)</a:t>
            </a:r>
          </a:p>
        </p:txBody>
      </p:sp>
      <p:pic>
        <p:nvPicPr>
          <p:cNvPr id="7" name="Imagen 6">
            <a:extLst>
              <a:ext uri="{FF2B5EF4-FFF2-40B4-BE49-F238E27FC236}">
                <a16:creationId xmlns:a16="http://schemas.microsoft.com/office/drawing/2014/main" id="{3791F70A-219C-4A90-9266-E9999FEC06EE}"/>
              </a:ext>
            </a:extLst>
          </p:cNvPr>
          <p:cNvPicPr>
            <a:picLocks noChangeAspect="1"/>
          </p:cNvPicPr>
          <p:nvPr/>
        </p:nvPicPr>
        <p:blipFill>
          <a:blip r:embed="rId4"/>
          <a:stretch>
            <a:fillRect/>
          </a:stretch>
        </p:blipFill>
        <p:spPr>
          <a:xfrm>
            <a:off x="6429081" y="2680245"/>
            <a:ext cx="5472967" cy="2592148"/>
          </a:xfrm>
          <a:prstGeom prst="rect">
            <a:avLst/>
          </a:prstGeom>
        </p:spPr>
      </p:pic>
      <p:sp>
        <p:nvSpPr>
          <p:cNvPr id="9" name="CuadroTexto 8">
            <a:extLst>
              <a:ext uri="{FF2B5EF4-FFF2-40B4-BE49-F238E27FC236}">
                <a16:creationId xmlns:a16="http://schemas.microsoft.com/office/drawing/2014/main" id="{6A3D8BA1-77ED-4B7E-8D14-1D81E0740796}"/>
              </a:ext>
            </a:extLst>
          </p:cNvPr>
          <p:cNvSpPr txBox="1"/>
          <p:nvPr/>
        </p:nvSpPr>
        <p:spPr>
          <a:xfrm>
            <a:off x="6429081" y="5473249"/>
            <a:ext cx="5472967" cy="523220"/>
          </a:xfrm>
          <a:prstGeom prst="rect">
            <a:avLst/>
          </a:prstGeom>
          <a:noFill/>
        </p:spPr>
        <p:txBody>
          <a:bodyPr wrap="square">
            <a:spAutoFit/>
          </a:bodyPr>
          <a:lstStyle/>
          <a:p>
            <a:r>
              <a:rPr lang="es-ES" sz="1400" dirty="0">
                <a:hlinkClick r:id="rId5"/>
              </a:rPr>
              <a:t>https://es.cointelegraph.com/news/chatgpt-v4-aces-the-bar-sats-and-can-identify-exploits-in-eth-contracts</a:t>
            </a:r>
            <a:r>
              <a:rPr lang="es-ES" sz="1400" dirty="0"/>
              <a:t> (2023/03/15)</a:t>
            </a:r>
          </a:p>
        </p:txBody>
      </p:sp>
      <p:pic>
        <p:nvPicPr>
          <p:cNvPr id="11" name="Imagen 10">
            <a:extLst>
              <a:ext uri="{FF2B5EF4-FFF2-40B4-BE49-F238E27FC236}">
                <a16:creationId xmlns:a16="http://schemas.microsoft.com/office/drawing/2014/main" id="{5EC3AFDB-46AB-4CA3-ABA2-3A5270774BF7}"/>
              </a:ext>
            </a:extLst>
          </p:cNvPr>
          <p:cNvPicPr>
            <a:picLocks noChangeAspect="1"/>
          </p:cNvPicPr>
          <p:nvPr/>
        </p:nvPicPr>
        <p:blipFill>
          <a:blip r:embed="rId6"/>
          <a:stretch>
            <a:fillRect/>
          </a:stretch>
        </p:blipFill>
        <p:spPr>
          <a:xfrm>
            <a:off x="255184" y="2887238"/>
            <a:ext cx="6039160" cy="2178162"/>
          </a:xfrm>
          <a:prstGeom prst="rect">
            <a:avLst/>
          </a:prstGeom>
        </p:spPr>
      </p:pic>
      <p:sp>
        <p:nvSpPr>
          <p:cNvPr id="13" name="CuadroTexto 12">
            <a:extLst>
              <a:ext uri="{FF2B5EF4-FFF2-40B4-BE49-F238E27FC236}">
                <a16:creationId xmlns:a16="http://schemas.microsoft.com/office/drawing/2014/main" id="{A83C810D-EE40-4CAC-BF58-9C2A04DE8386}"/>
              </a:ext>
            </a:extLst>
          </p:cNvPr>
          <p:cNvSpPr txBox="1"/>
          <p:nvPr/>
        </p:nvSpPr>
        <p:spPr>
          <a:xfrm>
            <a:off x="255184" y="5150083"/>
            <a:ext cx="6094428" cy="523220"/>
          </a:xfrm>
          <a:prstGeom prst="rect">
            <a:avLst/>
          </a:prstGeom>
          <a:noFill/>
        </p:spPr>
        <p:txBody>
          <a:bodyPr wrap="square">
            <a:spAutoFit/>
          </a:bodyPr>
          <a:lstStyle/>
          <a:p>
            <a:r>
              <a:rPr lang="es-ES" sz="1400" dirty="0">
                <a:hlinkClick r:id="rId7"/>
              </a:rPr>
              <a:t>https://www.univadis.es/viewarticle/chatgpt-aprueba-los-ex%25C3%25A1menes-de-medicina-pero-con-2023a1000a4v</a:t>
            </a:r>
            <a:r>
              <a:rPr lang="es-ES" sz="1400" dirty="0"/>
              <a:t> (2023/05/17)</a:t>
            </a:r>
          </a:p>
        </p:txBody>
      </p:sp>
    </p:spTree>
    <p:extLst>
      <p:ext uri="{BB962C8B-B14F-4D97-AF65-F5344CB8AC3E}">
        <p14:creationId xmlns:p14="http://schemas.microsoft.com/office/powerpoint/2010/main" val="3105973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035DFB-162F-4F0E-ABD7-0610DB6636CA}"/>
              </a:ext>
            </a:extLst>
          </p:cNvPr>
          <p:cNvPicPr>
            <a:picLocks noChangeAspect="1"/>
          </p:cNvPicPr>
          <p:nvPr/>
        </p:nvPicPr>
        <p:blipFill>
          <a:blip r:embed="rId2"/>
          <a:stretch>
            <a:fillRect/>
          </a:stretch>
        </p:blipFill>
        <p:spPr>
          <a:xfrm>
            <a:off x="308462" y="302778"/>
            <a:ext cx="5536157" cy="2542298"/>
          </a:xfrm>
          <a:prstGeom prst="rect">
            <a:avLst/>
          </a:prstGeom>
        </p:spPr>
      </p:pic>
      <p:sp>
        <p:nvSpPr>
          <p:cNvPr id="5" name="CuadroTexto 4">
            <a:extLst>
              <a:ext uri="{FF2B5EF4-FFF2-40B4-BE49-F238E27FC236}">
                <a16:creationId xmlns:a16="http://schemas.microsoft.com/office/drawing/2014/main" id="{BE5EB11A-340F-431B-AF46-935FC557A614}"/>
              </a:ext>
            </a:extLst>
          </p:cNvPr>
          <p:cNvSpPr txBox="1"/>
          <p:nvPr/>
        </p:nvSpPr>
        <p:spPr>
          <a:xfrm>
            <a:off x="6268825" y="756044"/>
            <a:ext cx="4343400" cy="738664"/>
          </a:xfrm>
          <a:prstGeom prst="rect">
            <a:avLst/>
          </a:prstGeom>
          <a:noFill/>
        </p:spPr>
        <p:txBody>
          <a:bodyPr wrap="square">
            <a:spAutoFit/>
          </a:bodyPr>
          <a:lstStyle/>
          <a:p>
            <a:r>
              <a:rPr lang="es-ES" sz="1400" dirty="0">
                <a:hlinkClick r:id="rId3"/>
              </a:rPr>
              <a:t>https://elcomercio.pe/tecnologia/actualidad/estudiante-que-no-fue-a-clases-aprobo-su-examen-de-ingles-gracias-a-que-estudio-con-chatgpt-noticia/</a:t>
            </a:r>
            <a:r>
              <a:rPr lang="es-ES" sz="1400" dirty="0"/>
              <a:t> (2023/04/25)</a:t>
            </a:r>
          </a:p>
        </p:txBody>
      </p:sp>
      <p:pic>
        <p:nvPicPr>
          <p:cNvPr id="7" name="Imagen 6">
            <a:extLst>
              <a:ext uri="{FF2B5EF4-FFF2-40B4-BE49-F238E27FC236}">
                <a16:creationId xmlns:a16="http://schemas.microsoft.com/office/drawing/2014/main" id="{A4690C24-40DE-4369-86DA-89F0889A2AB4}"/>
              </a:ext>
            </a:extLst>
          </p:cNvPr>
          <p:cNvPicPr>
            <a:picLocks noChangeAspect="1"/>
          </p:cNvPicPr>
          <p:nvPr/>
        </p:nvPicPr>
        <p:blipFill>
          <a:blip r:embed="rId4"/>
          <a:stretch>
            <a:fillRect/>
          </a:stretch>
        </p:blipFill>
        <p:spPr>
          <a:xfrm>
            <a:off x="4945317" y="2686638"/>
            <a:ext cx="6762368" cy="3868584"/>
          </a:xfrm>
          <a:prstGeom prst="rect">
            <a:avLst/>
          </a:prstGeom>
        </p:spPr>
      </p:pic>
      <p:sp>
        <p:nvSpPr>
          <p:cNvPr id="9" name="CuadroTexto 8">
            <a:extLst>
              <a:ext uri="{FF2B5EF4-FFF2-40B4-BE49-F238E27FC236}">
                <a16:creationId xmlns:a16="http://schemas.microsoft.com/office/drawing/2014/main" id="{4E3061B4-3B8F-4D03-8969-A0460015EC9A}"/>
              </a:ext>
            </a:extLst>
          </p:cNvPr>
          <p:cNvSpPr txBox="1"/>
          <p:nvPr/>
        </p:nvSpPr>
        <p:spPr>
          <a:xfrm>
            <a:off x="737994" y="4288520"/>
            <a:ext cx="3777792" cy="1169551"/>
          </a:xfrm>
          <a:prstGeom prst="rect">
            <a:avLst/>
          </a:prstGeom>
          <a:noFill/>
        </p:spPr>
        <p:txBody>
          <a:bodyPr wrap="square">
            <a:spAutoFit/>
          </a:bodyPr>
          <a:lstStyle/>
          <a:p>
            <a:r>
              <a:rPr lang="es-ES" sz="1400" dirty="0">
                <a:hlinkClick r:id="rId5"/>
              </a:rPr>
              <a:t>https://www.sandiegouniontribune.com/en-espanol/vida-latina/innovacion/articulo/2023-09-25/el-chatbot-con-inteligencia-artificial-de-openai-chatgpt-ahora-puede-ver-oir-y-hablar</a:t>
            </a:r>
            <a:r>
              <a:rPr lang="es-ES" sz="1400" dirty="0"/>
              <a:t> (2023/09/25)</a:t>
            </a:r>
          </a:p>
        </p:txBody>
      </p:sp>
    </p:spTree>
    <p:extLst>
      <p:ext uri="{BB962C8B-B14F-4D97-AF65-F5344CB8AC3E}">
        <p14:creationId xmlns:p14="http://schemas.microsoft.com/office/powerpoint/2010/main" val="430237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BB59DA-0686-4E6F-90EC-14196EE11692}"/>
              </a:ext>
            </a:extLst>
          </p:cNvPr>
          <p:cNvPicPr>
            <a:picLocks noChangeAspect="1"/>
          </p:cNvPicPr>
          <p:nvPr/>
        </p:nvPicPr>
        <p:blipFill>
          <a:blip r:embed="rId2"/>
          <a:stretch>
            <a:fillRect/>
          </a:stretch>
        </p:blipFill>
        <p:spPr>
          <a:xfrm>
            <a:off x="352241" y="243534"/>
            <a:ext cx="5864129" cy="2424252"/>
          </a:xfrm>
          <a:prstGeom prst="rect">
            <a:avLst/>
          </a:prstGeom>
        </p:spPr>
      </p:pic>
      <p:sp>
        <p:nvSpPr>
          <p:cNvPr id="5" name="CuadroTexto 4">
            <a:extLst>
              <a:ext uri="{FF2B5EF4-FFF2-40B4-BE49-F238E27FC236}">
                <a16:creationId xmlns:a16="http://schemas.microsoft.com/office/drawing/2014/main" id="{EFD28537-A535-4465-B9F9-01B8D2D541FD}"/>
              </a:ext>
            </a:extLst>
          </p:cNvPr>
          <p:cNvSpPr txBox="1"/>
          <p:nvPr/>
        </p:nvSpPr>
        <p:spPr>
          <a:xfrm>
            <a:off x="230300" y="2782669"/>
            <a:ext cx="6094428" cy="523220"/>
          </a:xfrm>
          <a:prstGeom prst="rect">
            <a:avLst/>
          </a:prstGeom>
          <a:noFill/>
        </p:spPr>
        <p:txBody>
          <a:bodyPr wrap="square">
            <a:spAutoFit/>
          </a:bodyPr>
          <a:lstStyle/>
          <a:p>
            <a:r>
              <a:rPr lang="es-ES" sz="1400" dirty="0">
                <a:hlinkClick r:id="rId3"/>
              </a:rPr>
              <a:t>https://www.rtve.es/noticias/20231001/inteligencia-artificial-agita-cimientos-universidad/2457127.shtml</a:t>
            </a:r>
            <a:r>
              <a:rPr lang="es-ES" sz="1400" dirty="0"/>
              <a:t> (2023/10/01)</a:t>
            </a:r>
          </a:p>
        </p:txBody>
      </p:sp>
      <p:pic>
        <p:nvPicPr>
          <p:cNvPr id="7" name="Imagen 6">
            <a:extLst>
              <a:ext uri="{FF2B5EF4-FFF2-40B4-BE49-F238E27FC236}">
                <a16:creationId xmlns:a16="http://schemas.microsoft.com/office/drawing/2014/main" id="{D37BF535-AB56-4F2C-AF75-DAC9270259AB}"/>
              </a:ext>
            </a:extLst>
          </p:cNvPr>
          <p:cNvPicPr>
            <a:picLocks noChangeAspect="1"/>
          </p:cNvPicPr>
          <p:nvPr/>
        </p:nvPicPr>
        <p:blipFill>
          <a:blip r:embed="rId4"/>
          <a:stretch>
            <a:fillRect/>
          </a:stretch>
        </p:blipFill>
        <p:spPr>
          <a:xfrm>
            <a:off x="230300" y="3552112"/>
            <a:ext cx="6094428" cy="2308575"/>
          </a:xfrm>
          <a:prstGeom prst="rect">
            <a:avLst/>
          </a:prstGeom>
        </p:spPr>
      </p:pic>
      <p:sp>
        <p:nvSpPr>
          <p:cNvPr id="9" name="CuadroTexto 8">
            <a:extLst>
              <a:ext uri="{FF2B5EF4-FFF2-40B4-BE49-F238E27FC236}">
                <a16:creationId xmlns:a16="http://schemas.microsoft.com/office/drawing/2014/main" id="{127A25BB-1530-4C53-85F1-50F38AFD1B55}"/>
              </a:ext>
            </a:extLst>
          </p:cNvPr>
          <p:cNvSpPr txBox="1"/>
          <p:nvPr/>
        </p:nvSpPr>
        <p:spPr>
          <a:xfrm>
            <a:off x="230300" y="5983367"/>
            <a:ext cx="6094428" cy="523220"/>
          </a:xfrm>
          <a:prstGeom prst="rect">
            <a:avLst/>
          </a:prstGeom>
          <a:noFill/>
        </p:spPr>
        <p:txBody>
          <a:bodyPr wrap="square">
            <a:spAutoFit/>
          </a:bodyPr>
          <a:lstStyle/>
          <a:p>
            <a:r>
              <a:rPr lang="es-ES" sz="1400" dirty="0">
                <a:hlinkClick r:id="rId5"/>
              </a:rPr>
              <a:t>https://es.cointelegraph.com/news/developer-platform-stack-overflow-reduces-headcount-ai-competition</a:t>
            </a:r>
            <a:r>
              <a:rPr lang="es-ES" sz="1400" dirty="0"/>
              <a:t> (2023/10/17)</a:t>
            </a:r>
          </a:p>
        </p:txBody>
      </p:sp>
      <p:pic>
        <p:nvPicPr>
          <p:cNvPr id="11" name="Imagen 10">
            <a:extLst>
              <a:ext uri="{FF2B5EF4-FFF2-40B4-BE49-F238E27FC236}">
                <a16:creationId xmlns:a16="http://schemas.microsoft.com/office/drawing/2014/main" id="{BD6B4535-47A2-4E2F-812E-E0BC656F248C}"/>
              </a:ext>
            </a:extLst>
          </p:cNvPr>
          <p:cNvPicPr>
            <a:picLocks noChangeAspect="1"/>
          </p:cNvPicPr>
          <p:nvPr/>
        </p:nvPicPr>
        <p:blipFill>
          <a:blip r:embed="rId6"/>
          <a:stretch>
            <a:fillRect/>
          </a:stretch>
        </p:blipFill>
        <p:spPr>
          <a:xfrm>
            <a:off x="6428856" y="243533"/>
            <a:ext cx="5410903" cy="2179155"/>
          </a:xfrm>
          <a:prstGeom prst="rect">
            <a:avLst/>
          </a:prstGeom>
        </p:spPr>
      </p:pic>
      <p:sp>
        <p:nvSpPr>
          <p:cNvPr id="13" name="CuadroTexto 12">
            <a:extLst>
              <a:ext uri="{FF2B5EF4-FFF2-40B4-BE49-F238E27FC236}">
                <a16:creationId xmlns:a16="http://schemas.microsoft.com/office/drawing/2014/main" id="{4C55F118-6537-4970-B99C-A68CEAB7622A}"/>
              </a:ext>
            </a:extLst>
          </p:cNvPr>
          <p:cNvSpPr txBox="1"/>
          <p:nvPr/>
        </p:nvSpPr>
        <p:spPr>
          <a:xfrm>
            <a:off x="6428856" y="2413337"/>
            <a:ext cx="5532844" cy="738664"/>
          </a:xfrm>
          <a:prstGeom prst="rect">
            <a:avLst/>
          </a:prstGeom>
          <a:noFill/>
        </p:spPr>
        <p:txBody>
          <a:bodyPr wrap="square">
            <a:spAutoFit/>
          </a:bodyPr>
          <a:lstStyle/>
          <a:p>
            <a:r>
              <a:rPr lang="es-ES" sz="1400" dirty="0">
                <a:hlinkClick r:id="rId7"/>
              </a:rPr>
              <a:t>https://www.elespanol.com/reportajes/20230602/caida-domestika-millones-despedir-sustituir-tareas-chatgpt/768173529_0.html</a:t>
            </a:r>
            <a:r>
              <a:rPr lang="es-ES" sz="1400" dirty="0"/>
              <a:t> (2023/06/02)</a:t>
            </a:r>
          </a:p>
        </p:txBody>
      </p:sp>
      <p:pic>
        <p:nvPicPr>
          <p:cNvPr id="15" name="Imagen 14">
            <a:extLst>
              <a:ext uri="{FF2B5EF4-FFF2-40B4-BE49-F238E27FC236}">
                <a16:creationId xmlns:a16="http://schemas.microsoft.com/office/drawing/2014/main" id="{96150460-C1E3-4733-B765-7F8024387336}"/>
              </a:ext>
            </a:extLst>
          </p:cNvPr>
          <p:cNvPicPr>
            <a:picLocks noChangeAspect="1"/>
          </p:cNvPicPr>
          <p:nvPr/>
        </p:nvPicPr>
        <p:blipFill>
          <a:blip r:embed="rId8"/>
          <a:stretch>
            <a:fillRect/>
          </a:stretch>
        </p:blipFill>
        <p:spPr>
          <a:xfrm>
            <a:off x="6770938" y="3152001"/>
            <a:ext cx="4726737" cy="2724961"/>
          </a:xfrm>
          <a:prstGeom prst="rect">
            <a:avLst/>
          </a:prstGeom>
        </p:spPr>
      </p:pic>
      <p:sp>
        <p:nvSpPr>
          <p:cNvPr id="17" name="CuadroTexto 16">
            <a:extLst>
              <a:ext uri="{FF2B5EF4-FFF2-40B4-BE49-F238E27FC236}">
                <a16:creationId xmlns:a16="http://schemas.microsoft.com/office/drawing/2014/main" id="{72E4E701-E5C0-4EB1-B034-D5AE44A06A65}"/>
              </a:ext>
            </a:extLst>
          </p:cNvPr>
          <p:cNvSpPr txBox="1"/>
          <p:nvPr/>
        </p:nvSpPr>
        <p:spPr>
          <a:xfrm>
            <a:off x="6428855" y="5883735"/>
            <a:ext cx="5532845" cy="738664"/>
          </a:xfrm>
          <a:prstGeom prst="rect">
            <a:avLst/>
          </a:prstGeom>
          <a:noFill/>
        </p:spPr>
        <p:txBody>
          <a:bodyPr wrap="square">
            <a:spAutoFit/>
          </a:bodyPr>
          <a:lstStyle/>
          <a:p>
            <a:r>
              <a:rPr lang="es-ES" sz="1400" dirty="0">
                <a:hlinkClick r:id="rId9"/>
              </a:rPr>
              <a:t>https://www.fayerwayer.com/internet/2023/10/04/el-reemplazo-ha-llegado-unos-30-empleados-de-un-call-center-fueron-despedidos-tras-ser-sustituidos-por-el-chatgpt/</a:t>
            </a:r>
            <a:r>
              <a:rPr lang="es-ES" sz="1400" dirty="0"/>
              <a:t> (2023/10/04)</a:t>
            </a:r>
          </a:p>
        </p:txBody>
      </p:sp>
    </p:spTree>
    <p:extLst>
      <p:ext uri="{BB962C8B-B14F-4D97-AF65-F5344CB8AC3E}">
        <p14:creationId xmlns:p14="http://schemas.microsoft.com/office/powerpoint/2010/main" val="2920340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C06998-477A-45F7-9894-7ABDA16611E1}"/>
              </a:ext>
            </a:extLst>
          </p:cNvPr>
          <p:cNvPicPr>
            <a:picLocks noChangeAspect="1"/>
          </p:cNvPicPr>
          <p:nvPr/>
        </p:nvPicPr>
        <p:blipFill>
          <a:blip r:embed="rId2"/>
          <a:stretch>
            <a:fillRect/>
          </a:stretch>
        </p:blipFill>
        <p:spPr>
          <a:xfrm>
            <a:off x="275707" y="515978"/>
            <a:ext cx="6532112" cy="4819594"/>
          </a:xfrm>
          <a:prstGeom prst="rect">
            <a:avLst/>
          </a:prstGeom>
        </p:spPr>
      </p:pic>
      <p:sp>
        <p:nvSpPr>
          <p:cNvPr id="5" name="CuadroTexto 4">
            <a:extLst>
              <a:ext uri="{FF2B5EF4-FFF2-40B4-BE49-F238E27FC236}">
                <a16:creationId xmlns:a16="http://schemas.microsoft.com/office/drawing/2014/main" id="{247AF36F-C4FA-4DE5-994C-E60F1CA83FC7}"/>
              </a:ext>
            </a:extLst>
          </p:cNvPr>
          <p:cNvSpPr txBox="1"/>
          <p:nvPr/>
        </p:nvSpPr>
        <p:spPr>
          <a:xfrm>
            <a:off x="275707" y="5469606"/>
            <a:ext cx="6094428" cy="523220"/>
          </a:xfrm>
          <a:prstGeom prst="rect">
            <a:avLst/>
          </a:prstGeom>
          <a:noFill/>
        </p:spPr>
        <p:txBody>
          <a:bodyPr wrap="square">
            <a:spAutoFit/>
          </a:bodyPr>
          <a:lstStyle/>
          <a:p>
            <a:r>
              <a:rPr lang="es-ES" sz="1400" dirty="0">
                <a:hlinkClick r:id="rId3"/>
              </a:rPr>
              <a:t>https://es.andersen.com/es/blog/si-me-sustituyen-por-chatgpt-el-despido-seria-procedente.html</a:t>
            </a:r>
            <a:r>
              <a:rPr lang="es-ES" sz="1400" dirty="0"/>
              <a:t> (2023/05/07)</a:t>
            </a:r>
          </a:p>
        </p:txBody>
      </p:sp>
      <p:pic>
        <p:nvPicPr>
          <p:cNvPr id="9" name="Imagen 8">
            <a:extLst>
              <a:ext uri="{FF2B5EF4-FFF2-40B4-BE49-F238E27FC236}">
                <a16:creationId xmlns:a16="http://schemas.microsoft.com/office/drawing/2014/main" id="{347CD3AE-21D2-4F12-A242-AAA3E74D0754}"/>
              </a:ext>
            </a:extLst>
          </p:cNvPr>
          <p:cNvPicPr>
            <a:picLocks noChangeAspect="1"/>
          </p:cNvPicPr>
          <p:nvPr/>
        </p:nvPicPr>
        <p:blipFill>
          <a:blip r:embed="rId4"/>
          <a:stretch>
            <a:fillRect/>
          </a:stretch>
        </p:blipFill>
        <p:spPr>
          <a:xfrm>
            <a:off x="6807819" y="355442"/>
            <a:ext cx="4718292" cy="3073558"/>
          </a:xfrm>
          <a:prstGeom prst="rect">
            <a:avLst/>
          </a:prstGeom>
        </p:spPr>
      </p:pic>
      <p:sp>
        <p:nvSpPr>
          <p:cNvPr id="11" name="CuadroTexto 10">
            <a:extLst>
              <a:ext uri="{FF2B5EF4-FFF2-40B4-BE49-F238E27FC236}">
                <a16:creationId xmlns:a16="http://schemas.microsoft.com/office/drawing/2014/main" id="{5F4808E2-6C74-4DCD-A9CA-2DBEF61323D8}"/>
              </a:ext>
            </a:extLst>
          </p:cNvPr>
          <p:cNvSpPr txBox="1"/>
          <p:nvPr/>
        </p:nvSpPr>
        <p:spPr>
          <a:xfrm>
            <a:off x="6807819" y="3589536"/>
            <a:ext cx="4853138" cy="523220"/>
          </a:xfrm>
          <a:prstGeom prst="rect">
            <a:avLst/>
          </a:prstGeom>
          <a:noFill/>
        </p:spPr>
        <p:txBody>
          <a:bodyPr wrap="square">
            <a:spAutoFit/>
          </a:bodyPr>
          <a:lstStyle/>
          <a:p>
            <a:r>
              <a:rPr lang="es-ES" sz="1400" dirty="0">
                <a:hlinkClick r:id="rId5"/>
              </a:rPr>
              <a:t>https://www.elmundo.es/tecnologia/2023/05/04/6452e3ebfc6c8386628b459e.html</a:t>
            </a:r>
            <a:r>
              <a:rPr lang="es-ES" sz="1400" dirty="0"/>
              <a:t> (2023/05/04)</a:t>
            </a:r>
          </a:p>
        </p:txBody>
      </p:sp>
      <p:pic>
        <p:nvPicPr>
          <p:cNvPr id="12" name="Imagen 11">
            <a:extLst>
              <a:ext uri="{FF2B5EF4-FFF2-40B4-BE49-F238E27FC236}">
                <a16:creationId xmlns:a16="http://schemas.microsoft.com/office/drawing/2014/main" id="{FFBB1D05-7C96-4D88-93F5-2BCF994034DD}"/>
              </a:ext>
            </a:extLst>
          </p:cNvPr>
          <p:cNvPicPr>
            <a:picLocks noChangeAspect="1"/>
          </p:cNvPicPr>
          <p:nvPr/>
        </p:nvPicPr>
        <p:blipFill>
          <a:blip r:embed="rId6"/>
          <a:stretch>
            <a:fillRect/>
          </a:stretch>
        </p:blipFill>
        <p:spPr>
          <a:xfrm>
            <a:off x="6807819" y="4273292"/>
            <a:ext cx="5026931" cy="1753393"/>
          </a:xfrm>
          <a:prstGeom prst="rect">
            <a:avLst/>
          </a:prstGeom>
        </p:spPr>
      </p:pic>
      <p:sp>
        <p:nvSpPr>
          <p:cNvPr id="14" name="CuadroTexto 13">
            <a:extLst>
              <a:ext uri="{FF2B5EF4-FFF2-40B4-BE49-F238E27FC236}">
                <a16:creationId xmlns:a16="http://schemas.microsoft.com/office/drawing/2014/main" id="{2C2DB65A-B1B8-4B29-A20C-715545A29EA6}"/>
              </a:ext>
            </a:extLst>
          </p:cNvPr>
          <p:cNvSpPr txBox="1"/>
          <p:nvPr/>
        </p:nvSpPr>
        <p:spPr>
          <a:xfrm>
            <a:off x="6890993" y="6126860"/>
            <a:ext cx="5135251" cy="523220"/>
          </a:xfrm>
          <a:prstGeom prst="rect">
            <a:avLst/>
          </a:prstGeom>
          <a:noFill/>
        </p:spPr>
        <p:txBody>
          <a:bodyPr wrap="square">
            <a:spAutoFit/>
          </a:bodyPr>
          <a:lstStyle/>
          <a:p>
            <a:r>
              <a:rPr lang="es-ES" sz="1400" dirty="0">
                <a:hlinkClick r:id="rId7"/>
              </a:rPr>
              <a:t>https://as.com/actualidad/una-tiktoker-redacta-un-tfg-en-una-hora-con-chatgpt-n/</a:t>
            </a:r>
            <a:r>
              <a:rPr lang="es-ES" sz="1400" dirty="0"/>
              <a:t> (2023/03/29)</a:t>
            </a:r>
          </a:p>
        </p:txBody>
      </p:sp>
    </p:spTree>
    <p:extLst>
      <p:ext uri="{BB962C8B-B14F-4D97-AF65-F5344CB8AC3E}">
        <p14:creationId xmlns:p14="http://schemas.microsoft.com/office/powerpoint/2010/main" val="1699159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817E8B7-BCCD-4D17-BE7B-91EC0AB29438}"/>
              </a:ext>
            </a:extLst>
          </p:cNvPr>
          <p:cNvSpPr txBox="1"/>
          <p:nvPr/>
        </p:nvSpPr>
        <p:spPr>
          <a:xfrm>
            <a:off x="8144758" y="933501"/>
            <a:ext cx="3494987" cy="1169551"/>
          </a:xfrm>
          <a:prstGeom prst="rect">
            <a:avLst/>
          </a:prstGeom>
          <a:noFill/>
        </p:spPr>
        <p:txBody>
          <a:bodyPr wrap="square">
            <a:spAutoFit/>
          </a:bodyPr>
          <a:lstStyle/>
          <a:p>
            <a:r>
              <a:rPr lang="es-ES" sz="1400" dirty="0">
                <a:hlinkClick r:id="rId2"/>
              </a:rPr>
              <a:t>https://www.20minutos.es/tecnologia/inteligencia-artificial/ola-despidos-grandes-tecnologicas-continua-microsoft-despide-equipo-etica-inteligencia-artificial-5110792/</a:t>
            </a:r>
            <a:r>
              <a:rPr lang="es-ES" sz="1400" dirty="0"/>
              <a:t> (2023/03/20)</a:t>
            </a:r>
          </a:p>
        </p:txBody>
      </p:sp>
      <p:pic>
        <p:nvPicPr>
          <p:cNvPr id="7" name="Imagen 6">
            <a:extLst>
              <a:ext uri="{FF2B5EF4-FFF2-40B4-BE49-F238E27FC236}">
                <a16:creationId xmlns:a16="http://schemas.microsoft.com/office/drawing/2014/main" id="{D71715EA-84B6-45BB-81C7-74FB47E978D7}"/>
              </a:ext>
            </a:extLst>
          </p:cNvPr>
          <p:cNvPicPr>
            <a:picLocks noChangeAspect="1"/>
          </p:cNvPicPr>
          <p:nvPr/>
        </p:nvPicPr>
        <p:blipFill>
          <a:blip r:embed="rId3"/>
          <a:stretch>
            <a:fillRect/>
          </a:stretch>
        </p:blipFill>
        <p:spPr>
          <a:xfrm>
            <a:off x="242724" y="3419573"/>
            <a:ext cx="7529758" cy="3183789"/>
          </a:xfrm>
          <a:prstGeom prst="rect">
            <a:avLst/>
          </a:prstGeom>
        </p:spPr>
      </p:pic>
      <p:pic>
        <p:nvPicPr>
          <p:cNvPr id="3" name="Imagen 2">
            <a:extLst>
              <a:ext uri="{FF2B5EF4-FFF2-40B4-BE49-F238E27FC236}">
                <a16:creationId xmlns:a16="http://schemas.microsoft.com/office/drawing/2014/main" id="{0C90D538-25BC-4D02-AC7B-D11765EEE7E5}"/>
              </a:ext>
            </a:extLst>
          </p:cNvPr>
          <p:cNvPicPr>
            <a:picLocks noChangeAspect="1"/>
          </p:cNvPicPr>
          <p:nvPr/>
        </p:nvPicPr>
        <p:blipFill>
          <a:blip r:embed="rId4"/>
          <a:stretch>
            <a:fillRect/>
          </a:stretch>
        </p:blipFill>
        <p:spPr>
          <a:xfrm>
            <a:off x="242723" y="170029"/>
            <a:ext cx="7529759" cy="3412157"/>
          </a:xfrm>
          <a:prstGeom prst="rect">
            <a:avLst/>
          </a:prstGeom>
        </p:spPr>
      </p:pic>
      <p:sp>
        <p:nvSpPr>
          <p:cNvPr id="9" name="CuadroTexto 8">
            <a:extLst>
              <a:ext uri="{FF2B5EF4-FFF2-40B4-BE49-F238E27FC236}">
                <a16:creationId xmlns:a16="http://schemas.microsoft.com/office/drawing/2014/main" id="{B0DF1788-AC2E-44B2-9E29-FACDADFCA9FB}"/>
              </a:ext>
            </a:extLst>
          </p:cNvPr>
          <p:cNvSpPr txBox="1"/>
          <p:nvPr/>
        </p:nvSpPr>
        <p:spPr>
          <a:xfrm>
            <a:off x="8144757" y="4095321"/>
            <a:ext cx="3494987" cy="1169551"/>
          </a:xfrm>
          <a:prstGeom prst="rect">
            <a:avLst/>
          </a:prstGeom>
          <a:noFill/>
        </p:spPr>
        <p:txBody>
          <a:bodyPr wrap="square">
            <a:spAutoFit/>
          </a:bodyPr>
          <a:lstStyle/>
          <a:p>
            <a:r>
              <a:rPr lang="es-ES" sz="1400" dirty="0">
                <a:hlinkClick r:id="rId5"/>
              </a:rPr>
              <a:t>https://www.20minutos.es/tecnologia/tecnologia-empresas/la-paradoja-de-microsoft-de-apostar-por-la-jornada-laboral-de-4-dias-a-despedir-a-10-000-trabajadores-5098799/</a:t>
            </a:r>
            <a:r>
              <a:rPr lang="es-ES" sz="1400" dirty="0"/>
              <a:t> (2023/02/15)</a:t>
            </a:r>
          </a:p>
        </p:txBody>
      </p:sp>
    </p:spTree>
    <p:extLst>
      <p:ext uri="{BB962C8B-B14F-4D97-AF65-F5344CB8AC3E}">
        <p14:creationId xmlns:p14="http://schemas.microsoft.com/office/powerpoint/2010/main" val="2531923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0FB83AC-F20D-444D-A825-78AAD5097E66}"/>
              </a:ext>
            </a:extLst>
          </p:cNvPr>
          <p:cNvPicPr>
            <a:picLocks noChangeAspect="1"/>
          </p:cNvPicPr>
          <p:nvPr/>
        </p:nvPicPr>
        <p:blipFill>
          <a:blip r:embed="rId2"/>
          <a:stretch>
            <a:fillRect/>
          </a:stretch>
        </p:blipFill>
        <p:spPr>
          <a:xfrm>
            <a:off x="276762" y="538958"/>
            <a:ext cx="7340096" cy="3103013"/>
          </a:xfrm>
          <a:prstGeom prst="rect">
            <a:avLst/>
          </a:prstGeom>
        </p:spPr>
      </p:pic>
      <p:sp>
        <p:nvSpPr>
          <p:cNvPr id="4" name="CuadroTexto 3">
            <a:extLst>
              <a:ext uri="{FF2B5EF4-FFF2-40B4-BE49-F238E27FC236}">
                <a16:creationId xmlns:a16="http://schemas.microsoft.com/office/drawing/2014/main" id="{5D332C06-B9E6-4F52-8949-150BE90BAF6B}"/>
              </a:ext>
            </a:extLst>
          </p:cNvPr>
          <p:cNvSpPr txBox="1"/>
          <p:nvPr/>
        </p:nvSpPr>
        <p:spPr>
          <a:xfrm>
            <a:off x="7852528" y="1310574"/>
            <a:ext cx="3987296" cy="954107"/>
          </a:xfrm>
          <a:prstGeom prst="rect">
            <a:avLst/>
          </a:prstGeom>
          <a:noFill/>
        </p:spPr>
        <p:txBody>
          <a:bodyPr wrap="square">
            <a:spAutoFit/>
          </a:bodyPr>
          <a:lstStyle/>
          <a:p>
            <a:r>
              <a:rPr lang="es-ES" sz="1400" dirty="0">
                <a:hlinkClick r:id="rId3"/>
              </a:rPr>
              <a:t>https://www.20minutos.es/tecnologia/actualidad/el-creador-de-gmail-da-solo-dos-anos-mas-a-google-predice-que-inteligencias-artificiales-como-chatgpt-lo-sustituiran-5097305/</a:t>
            </a:r>
            <a:r>
              <a:rPr lang="es-ES" sz="1400" dirty="0"/>
              <a:t> (2023/02/01)</a:t>
            </a:r>
          </a:p>
        </p:txBody>
      </p:sp>
      <p:pic>
        <p:nvPicPr>
          <p:cNvPr id="8" name="Imagen 7">
            <a:extLst>
              <a:ext uri="{FF2B5EF4-FFF2-40B4-BE49-F238E27FC236}">
                <a16:creationId xmlns:a16="http://schemas.microsoft.com/office/drawing/2014/main" id="{D0250F0E-3CB7-4332-99F4-EC8B7A281336}"/>
              </a:ext>
            </a:extLst>
          </p:cNvPr>
          <p:cNvPicPr>
            <a:picLocks noChangeAspect="1"/>
          </p:cNvPicPr>
          <p:nvPr/>
        </p:nvPicPr>
        <p:blipFill>
          <a:blip r:embed="rId4"/>
          <a:stretch>
            <a:fillRect/>
          </a:stretch>
        </p:blipFill>
        <p:spPr>
          <a:xfrm>
            <a:off x="2927454" y="3908880"/>
            <a:ext cx="8712648" cy="2260716"/>
          </a:xfrm>
          <a:prstGeom prst="rect">
            <a:avLst/>
          </a:prstGeom>
        </p:spPr>
      </p:pic>
      <p:sp>
        <p:nvSpPr>
          <p:cNvPr id="10" name="CuadroTexto 9">
            <a:extLst>
              <a:ext uri="{FF2B5EF4-FFF2-40B4-BE49-F238E27FC236}">
                <a16:creationId xmlns:a16="http://schemas.microsoft.com/office/drawing/2014/main" id="{85B39413-26C5-4810-A561-1D3A2BF8488A}"/>
              </a:ext>
            </a:extLst>
          </p:cNvPr>
          <p:cNvSpPr txBox="1"/>
          <p:nvPr/>
        </p:nvSpPr>
        <p:spPr>
          <a:xfrm>
            <a:off x="370002" y="4454462"/>
            <a:ext cx="2467465" cy="1169551"/>
          </a:xfrm>
          <a:prstGeom prst="rect">
            <a:avLst/>
          </a:prstGeom>
          <a:noFill/>
        </p:spPr>
        <p:txBody>
          <a:bodyPr wrap="square">
            <a:spAutoFit/>
          </a:bodyPr>
          <a:lstStyle/>
          <a:p>
            <a:r>
              <a:rPr lang="es-ES" sz="1400" dirty="0">
                <a:hlinkClick r:id="rId5"/>
              </a:rPr>
              <a:t>https://es-us.finanzas.yahoo.com/noticias/buzzfeed-despidi%C3%B3-12-empleados-reemplazo-172800846.html</a:t>
            </a:r>
            <a:r>
              <a:rPr lang="es-ES" sz="1400" dirty="0"/>
              <a:t> (2023/01/27)</a:t>
            </a:r>
          </a:p>
        </p:txBody>
      </p:sp>
    </p:spTree>
    <p:extLst>
      <p:ext uri="{BB962C8B-B14F-4D97-AF65-F5344CB8AC3E}">
        <p14:creationId xmlns:p14="http://schemas.microsoft.com/office/powerpoint/2010/main" val="229623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59F8B0-CF4E-4846-96F3-038820023727}"/>
              </a:ext>
            </a:extLst>
          </p:cNvPr>
          <p:cNvPicPr>
            <a:picLocks noChangeAspect="1"/>
          </p:cNvPicPr>
          <p:nvPr/>
        </p:nvPicPr>
        <p:blipFill>
          <a:blip r:embed="rId2"/>
          <a:stretch>
            <a:fillRect/>
          </a:stretch>
        </p:blipFill>
        <p:spPr>
          <a:xfrm>
            <a:off x="221561" y="249061"/>
            <a:ext cx="5890960" cy="2767516"/>
          </a:xfrm>
          <a:prstGeom prst="rect">
            <a:avLst/>
          </a:prstGeom>
        </p:spPr>
      </p:pic>
      <p:sp>
        <p:nvSpPr>
          <p:cNvPr id="5" name="CuadroTexto 4">
            <a:extLst>
              <a:ext uri="{FF2B5EF4-FFF2-40B4-BE49-F238E27FC236}">
                <a16:creationId xmlns:a16="http://schemas.microsoft.com/office/drawing/2014/main" id="{911AACC9-C343-4B9B-8FDC-156C46779FFF}"/>
              </a:ext>
            </a:extLst>
          </p:cNvPr>
          <p:cNvSpPr txBox="1"/>
          <p:nvPr/>
        </p:nvSpPr>
        <p:spPr>
          <a:xfrm>
            <a:off x="221561" y="2918094"/>
            <a:ext cx="5890960" cy="738664"/>
          </a:xfrm>
          <a:prstGeom prst="rect">
            <a:avLst/>
          </a:prstGeom>
          <a:noFill/>
        </p:spPr>
        <p:txBody>
          <a:bodyPr wrap="square">
            <a:spAutoFit/>
          </a:bodyPr>
          <a:lstStyle/>
          <a:p>
            <a:r>
              <a:rPr lang="es-ES" sz="1400" dirty="0">
                <a:hlinkClick r:id="rId3"/>
              </a:rPr>
              <a:t>https://www.fayerwayer.com/internet/2023/10/03/meta-admite-haber-usado-mensajes-de-usuarios-de-facebook-e-instagram-para-entrenar-su-inteligencia-artificial/</a:t>
            </a:r>
            <a:r>
              <a:rPr lang="es-ES" sz="1400" dirty="0"/>
              <a:t> (2023/10/03)</a:t>
            </a:r>
          </a:p>
        </p:txBody>
      </p:sp>
      <p:pic>
        <p:nvPicPr>
          <p:cNvPr id="7" name="Imagen 6">
            <a:extLst>
              <a:ext uri="{FF2B5EF4-FFF2-40B4-BE49-F238E27FC236}">
                <a16:creationId xmlns:a16="http://schemas.microsoft.com/office/drawing/2014/main" id="{FF4B3786-BC79-4412-9C18-80156A957015}"/>
              </a:ext>
            </a:extLst>
          </p:cNvPr>
          <p:cNvPicPr>
            <a:picLocks noChangeAspect="1"/>
          </p:cNvPicPr>
          <p:nvPr/>
        </p:nvPicPr>
        <p:blipFill>
          <a:blip r:embed="rId4"/>
          <a:stretch>
            <a:fillRect/>
          </a:stretch>
        </p:blipFill>
        <p:spPr>
          <a:xfrm>
            <a:off x="6213087" y="312474"/>
            <a:ext cx="5757352" cy="2542207"/>
          </a:xfrm>
          <a:prstGeom prst="rect">
            <a:avLst/>
          </a:prstGeom>
        </p:spPr>
      </p:pic>
      <p:sp>
        <p:nvSpPr>
          <p:cNvPr id="9" name="CuadroTexto 8">
            <a:extLst>
              <a:ext uri="{FF2B5EF4-FFF2-40B4-BE49-F238E27FC236}">
                <a16:creationId xmlns:a16="http://schemas.microsoft.com/office/drawing/2014/main" id="{2C7A7E9E-0B03-4DF2-9090-91F85BFC0AA8}"/>
              </a:ext>
            </a:extLst>
          </p:cNvPr>
          <p:cNvSpPr txBox="1"/>
          <p:nvPr/>
        </p:nvSpPr>
        <p:spPr>
          <a:xfrm>
            <a:off x="6213087" y="2965228"/>
            <a:ext cx="5636406" cy="738664"/>
          </a:xfrm>
          <a:prstGeom prst="rect">
            <a:avLst/>
          </a:prstGeom>
          <a:noFill/>
        </p:spPr>
        <p:txBody>
          <a:bodyPr wrap="square">
            <a:spAutoFit/>
          </a:bodyPr>
          <a:lstStyle/>
          <a:p>
            <a:r>
              <a:rPr lang="es-ES" sz="1400" dirty="0">
                <a:hlinkClick r:id="rId5"/>
              </a:rPr>
              <a:t>https://www.legaltoday.com/practica-juridica/derecho-publico/proteccion-datos/usas-chatgpt-sigue-estas-precauciones-para-mantener-tu-privacidad-2023-05-08/</a:t>
            </a:r>
            <a:r>
              <a:rPr lang="es-ES" sz="1400" dirty="0"/>
              <a:t> (2023/05/08)</a:t>
            </a:r>
          </a:p>
        </p:txBody>
      </p:sp>
      <p:pic>
        <p:nvPicPr>
          <p:cNvPr id="11" name="Imagen 10">
            <a:extLst>
              <a:ext uri="{FF2B5EF4-FFF2-40B4-BE49-F238E27FC236}">
                <a16:creationId xmlns:a16="http://schemas.microsoft.com/office/drawing/2014/main" id="{AB4020F2-1D73-4B32-BFC8-0CBA45773393}"/>
              </a:ext>
            </a:extLst>
          </p:cNvPr>
          <p:cNvPicPr>
            <a:picLocks noChangeAspect="1"/>
          </p:cNvPicPr>
          <p:nvPr/>
        </p:nvPicPr>
        <p:blipFill>
          <a:blip r:embed="rId6"/>
          <a:stretch>
            <a:fillRect/>
          </a:stretch>
        </p:blipFill>
        <p:spPr>
          <a:xfrm>
            <a:off x="641022" y="3778828"/>
            <a:ext cx="4951506" cy="2830111"/>
          </a:xfrm>
          <a:prstGeom prst="rect">
            <a:avLst/>
          </a:prstGeom>
        </p:spPr>
      </p:pic>
      <p:sp>
        <p:nvSpPr>
          <p:cNvPr id="13" name="CuadroTexto 12">
            <a:extLst>
              <a:ext uri="{FF2B5EF4-FFF2-40B4-BE49-F238E27FC236}">
                <a16:creationId xmlns:a16="http://schemas.microsoft.com/office/drawing/2014/main" id="{86FFA2A3-5512-49E5-B00C-F7FEF8113728}"/>
              </a:ext>
            </a:extLst>
          </p:cNvPr>
          <p:cNvSpPr txBox="1"/>
          <p:nvPr/>
        </p:nvSpPr>
        <p:spPr>
          <a:xfrm>
            <a:off x="6112521" y="4824551"/>
            <a:ext cx="3839852" cy="738664"/>
          </a:xfrm>
          <a:prstGeom prst="rect">
            <a:avLst/>
          </a:prstGeom>
          <a:noFill/>
        </p:spPr>
        <p:txBody>
          <a:bodyPr wrap="square">
            <a:spAutoFit/>
          </a:bodyPr>
          <a:lstStyle/>
          <a:p>
            <a:r>
              <a:rPr lang="es-ES" sz="1400" dirty="0">
                <a:hlinkClick r:id="rId7"/>
              </a:rPr>
              <a:t>https://elplacerdelseo.com/chatgpt-el-51-de-los-empresarios-tienen-previsto-reducir-su-personal-de-marketing/</a:t>
            </a:r>
            <a:r>
              <a:rPr lang="es-ES" sz="1400" dirty="0"/>
              <a:t> (2023/02/01)</a:t>
            </a:r>
          </a:p>
        </p:txBody>
      </p:sp>
    </p:spTree>
    <p:extLst>
      <p:ext uri="{BB962C8B-B14F-4D97-AF65-F5344CB8AC3E}">
        <p14:creationId xmlns:p14="http://schemas.microsoft.com/office/powerpoint/2010/main" val="3750780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F42A26-4A16-40F8-A52A-7818E14A0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1534"/>
            <a:ext cx="12192000" cy="12192000"/>
          </a:xfrm>
          <a:prstGeom prst="rect">
            <a:avLst/>
          </a:prstGeom>
        </p:spPr>
      </p:pic>
      <p:sp>
        <p:nvSpPr>
          <p:cNvPr id="4" name="Content Placeholder 2">
            <a:extLst>
              <a:ext uri="{FF2B5EF4-FFF2-40B4-BE49-F238E27FC236}">
                <a16:creationId xmlns:a16="http://schemas.microsoft.com/office/drawing/2014/main" id="{CA2DDE73-0E3F-4930-9E8F-A45665F62E09}"/>
              </a:ext>
            </a:extLst>
          </p:cNvPr>
          <p:cNvSpPr txBox="1">
            <a:spLocks/>
          </p:cNvSpPr>
          <p:nvPr/>
        </p:nvSpPr>
        <p:spPr>
          <a:xfrm>
            <a:off x="757087" y="5112775"/>
            <a:ext cx="6407284" cy="904567"/>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5400" b="1" dirty="0">
                <a:solidFill>
                  <a:schemeClr val="bg1"/>
                </a:solidFill>
              </a:rPr>
              <a:t>Otras IA</a:t>
            </a:r>
          </a:p>
        </p:txBody>
      </p:sp>
    </p:spTree>
    <p:extLst>
      <p:ext uri="{BB962C8B-B14F-4D97-AF65-F5344CB8AC3E}">
        <p14:creationId xmlns:p14="http://schemas.microsoft.com/office/powerpoint/2010/main" val="4186165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F53973-9E65-4726-A463-DB438677CA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555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85E9-4365-D1D7-7C6D-594EA30E2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1025"/>
            <a:ext cx="12192000" cy="12192000"/>
          </a:xfrm>
          <a:prstGeom prst="rect">
            <a:avLst/>
          </a:prstGeom>
        </p:spPr>
      </p:pic>
      <p:sp>
        <p:nvSpPr>
          <p:cNvPr id="4" name="Content Placeholder 2">
            <a:extLst>
              <a:ext uri="{FF2B5EF4-FFF2-40B4-BE49-F238E27FC236}">
                <a16:creationId xmlns:a16="http://schemas.microsoft.com/office/drawing/2014/main" id="{E16AC27F-D909-0175-F8F1-AE3818B988CA}"/>
              </a:ext>
            </a:extLst>
          </p:cNvPr>
          <p:cNvSpPr txBox="1">
            <a:spLocks/>
          </p:cNvSpPr>
          <p:nvPr/>
        </p:nvSpPr>
        <p:spPr>
          <a:xfrm>
            <a:off x="1162050" y="1092200"/>
            <a:ext cx="5810250" cy="1450975"/>
          </a:xfrm>
          <a:prstGeom prst="rect">
            <a:avLst/>
          </a:prstGeom>
          <a:solidFill>
            <a:srgbClr val="4472C4">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600" b="1" dirty="0">
                <a:solidFill>
                  <a:schemeClr val="bg1"/>
                </a:solidFill>
              </a:rPr>
              <a:t>Conocimiento científico por acumulación</a:t>
            </a:r>
          </a:p>
        </p:txBody>
      </p:sp>
      <p:sp>
        <p:nvSpPr>
          <p:cNvPr id="5" name="Content Placeholder 2">
            <a:extLst>
              <a:ext uri="{FF2B5EF4-FFF2-40B4-BE49-F238E27FC236}">
                <a16:creationId xmlns:a16="http://schemas.microsoft.com/office/drawing/2014/main" id="{DA14B0B4-5915-4BAF-EB26-39A0DB76EF38}"/>
              </a:ext>
            </a:extLst>
          </p:cNvPr>
          <p:cNvSpPr txBox="1">
            <a:spLocks/>
          </p:cNvSpPr>
          <p:nvPr/>
        </p:nvSpPr>
        <p:spPr>
          <a:xfrm>
            <a:off x="4419600" y="3800475"/>
            <a:ext cx="6867526" cy="1878013"/>
          </a:xfrm>
          <a:prstGeom prst="rect">
            <a:avLst/>
          </a:prstGeom>
          <a:solidFill>
            <a:srgbClr val="333F50">
              <a:alpha val="69804"/>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200" b="1" dirty="0">
                <a:solidFill>
                  <a:schemeClr val="bg1"/>
                </a:solidFill>
              </a:rPr>
              <a:t>El problema surge cuando el número de documentos </a:t>
            </a:r>
            <a:r>
              <a:rPr lang="es-ES" sz="3200" b="1" dirty="0">
                <a:solidFill>
                  <a:schemeClr val="accent4"/>
                </a:solidFill>
              </a:rPr>
              <a:t>crece en progresión aritmética y geométrica</a:t>
            </a:r>
          </a:p>
        </p:txBody>
      </p:sp>
    </p:spTree>
    <p:extLst>
      <p:ext uri="{BB962C8B-B14F-4D97-AF65-F5344CB8AC3E}">
        <p14:creationId xmlns:p14="http://schemas.microsoft.com/office/powerpoint/2010/main" val="2404699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C9D2E-47D1-4DD3-AC3B-B6C1D59780A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2174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74364-05EC-4898-9F66-B1822786AE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9420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024EC-4154-4F47-9ABA-22783493A77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1635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56B25-3973-42FA-A216-08702CB359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2559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7368B-E3E1-4444-BAFC-40817C0882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99098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474AB-3B12-411B-93A3-74865FCE63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9821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6AB90-2FD8-4B2D-9D39-636B0F73D3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1025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B9BB7-0B3B-4193-85EC-58C392F6DED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1861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D3985-B6EF-4B41-90A4-09C7E5E6B2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7278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6A6F7-15E3-47FF-B64E-3AE1DB607D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3272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lstStyle/>
          <a:p>
            <a:pPr marL="88900" indent="0" algn="ctr">
              <a:lnSpc>
                <a:spcPct val="100000"/>
              </a:lnSpc>
              <a:spcBef>
                <a:spcPts val="1800"/>
              </a:spcBef>
              <a:spcAft>
                <a:spcPts val="1800"/>
              </a:spcAft>
              <a:buNone/>
            </a:pPr>
            <a:r>
              <a:rPr lang="es-ES" b="1" dirty="0"/>
              <a:t>El desarrollo de la Cultura y de la Ciencia</a:t>
            </a:r>
          </a:p>
          <a:p>
            <a:pPr marL="452438" indent="-363538">
              <a:lnSpc>
                <a:spcPct val="100000"/>
              </a:lnSpc>
              <a:spcBef>
                <a:spcPts val="1400"/>
              </a:spcBef>
              <a:spcAft>
                <a:spcPts val="1400"/>
              </a:spcAft>
              <a:buFont typeface="Symbol" panose="05050102010706020507" pitchFamily="18" charset="2"/>
              <a:buChar char=""/>
            </a:pPr>
            <a:r>
              <a:rPr lang="es-ES" sz="2400" dirty="0"/>
              <a:t>El conocimiento científico y cultural se apoya en el conocimiento previo</a:t>
            </a:r>
          </a:p>
          <a:p>
            <a:pPr marL="452438" indent="-363538">
              <a:lnSpc>
                <a:spcPct val="100000"/>
              </a:lnSpc>
              <a:spcBef>
                <a:spcPts val="1400"/>
              </a:spcBef>
              <a:spcAft>
                <a:spcPts val="1400"/>
              </a:spcAft>
              <a:buFont typeface="Symbol" panose="05050102010706020507" pitchFamily="18" charset="2"/>
              <a:buChar char=""/>
            </a:pPr>
            <a:r>
              <a:rPr lang="es-ES" sz="2400" dirty="0"/>
              <a:t>Mayor volumen de documentos, mayor dificultad de recuperar </a:t>
            </a:r>
          </a:p>
          <a:p>
            <a:pPr marL="452438" indent="-363538">
              <a:lnSpc>
                <a:spcPct val="100000"/>
              </a:lnSpc>
              <a:spcBef>
                <a:spcPts val="1400"/>
              </a:spcBef>
              <a:spcAft>
                <a:spcPts val="1400"/>
              </a:spcAft>
              <a:buFont typeface="Symbol" panose="05050102010706020507" pitchFamily="18" charset="2"/>
              <a:buChar char=""/>
            </a:pPr>
            <a:r>
              <a:rPr lang="es-ES" sz="2400" dirty="0"/>
              <a:t>La aguja en un pajar</a:t>
            </a:r>
          </a:p>
          <a:p>
            <a:pPr marL="452438" indent="-363538">
              <a:lnSpc>
                <a:spcPct val="100000"/>
              </a:lnSpc>
              <a:spcBef>
                <a:spcPts val="1400"/>
              </a:spcBef>
              <a:spcAft>
                <a:spcPts val="1400"/>
              </a:spcAft>
              <a:buFont typeface="Symbol" panose="05050102010706020507" pitchFamily="18" charset="2"/>
              <a:buChar char=""/>
            </a:pPr>
            <a:r>
              <a:rPr lang="es-ES" sz="2400" dirty="0"/>
              <a:t>Mayor dificultad de recuperar, evolución más lenta</a:t>
            </a:r>
          </a:p>
          <a:p>
            <a:pPr marL="452438" indent="-363538">
              <a:lnSpc>
                <a:spcPct val="100000"/>
              </a:lnSpc>
              <a:spcBef>
                <a:spcPts val="1400"/>
              </a:spcBef>
              <a:spcAft>
                <a:spcPts val="1400"/>
              </a:spcAft>
              <a:buFont typeface="Symbol" panose="05050102010706020507" pitchFamily="18" charset="2"/>
              <a:buChar char=""/>
            </a:pPr>
            <a:r>
              <a:rPr lang="es-ES" sz="2400" dirty="0"/>
              <a:t>Recuperar, leer, comprender, asimilar, conocer, practicar y crear</a:t>
            </a:r>
          </a:p>
          <a:p>
            <a:pPr marL="452438" indent="-363538">
              <a:lnSpc>
                <a:spcPct val="100000"/>
              </a:lnSpc>
              <a:spcBef>
                <a:spcPts val="1400"/>
              </a:spcBef>
              <a:spcAft>
                <a:spcPts val="1400"/>
              </a:spcAft>
              <a:buFont typeface="Symbol" panose="05050102010706020507" pitchFamily="18" charset="2"/>
              <a:buChar char=""/>
            </a:pPr>
            <a:r>
              <a:rPr lang="es-ES" sz="2400" dirty="0"/>
              <a:t>Proceso intelectual lento pero seguro</a:t>
            </a:r>
          </a:p>
        </p:txBody>
      </p:sp>
    </p:spTree>
    <p:extLst>
      <p:ext uri="{BB962C8B-B14F-4D97-AF65-F5344CB8AC3E}">
        <p14:creationId xmlns:p14="http://schemas.microsoft.com/office/powerpoint/2010/main" val="4228790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4FA5E-5795-4399-A0F4-8DFADFBEF4E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7043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3CB38-1AA5-8EF5-8458-B47F74166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3265"/>
            <a:ext cx="12192000" cy="12192000"/>
          </a:xfrm>
          <a:prstGeom prst="rect">
            <a:avLst/>
          </a:prstGeom>
        </p:spPr>
      </p:pic>
      <p:sp>
        <p:nvSpPr>
          <p:cNvPr id="6" name="Content Placeholder 2">
            <a:extLst>
              <a:ext uri="{FF2B5EF4-FFF2-40B4-BE49-F238E27FC236}">
                <a16:creationId xmlns:a16="http://schemas.microsoft.com/office/drawing/2014/main" id="{9EDE14AF-D663-3239-C975-25CF10811C55}"/>
              </a:ext>
            </a:extLst>
          </p:cNvPr>
          <p:cNvSpPr txBox="1">
            <a:spLocks/>
          </p:cNvSpPr>
          <p:nvPr/>
        </p:nvSpPr>
        <p:spPr>
          <a:xfrm>
            <a:off x="757086" y="5112775"/>
            <a:ext cx="6990733" cy="904567"/>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5400" b="1" dirty="0">
                <a:solidFill>
                  <a:schemeClr val="bg1"/>
                </a:solidFill>
              </a:rPr>
              <a:t>Las consecuencias…</a:t>
            </a:r>
          </a:p>
        </p:txBody>
      </p:sp>
    </p:spTree>
    <p:extLst>
      <p:ext uri="{BB962C8B-B14F-4D97-AF65-F5344CB8AC3E}">
        <p14:creationId xmlns:p14="http://schemas.microsoft.com/office/powerpoint/2010/main" val="2171609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¿Hemos pensado en las consecuencias?</a:t>
            </a:r>
          </a:p>
          <a:p>
            <a:pPr marL="452438" indent="-363538">
              <a:lnSpc>
                <a:spcPct val="100000"/>
              </a:lnSpc>
              <a:spcBef>
                <a:spcPts val="1400"/>
              </a:spcBef>
              <a:spcAft>
                <a:spcPts val="1400"/>
              </a:spcAft>
              <a:buFont typeface="Symbol" panose="05050102010706020507" pitchFamily="18" charset="2"/>
              <a:buChar char=""/>
            </a:pPr>
            <a:r>
              <a:rPr lang="es-ES" sz="2400" dirty="0"/>
              <a:t>Aumento del desempleo, a consecuencia de la reducción de costes</a:t>
            </a:r>
          </a:p>
          <a:p>
            <a:pPr marL="452438" indent="-363538">
              <a:lnSpc>
                <a:spcPct val="100000"/>
              </a:lnSpc>
              <a:spcBef>
                <a:spcPts val="1400"/>
              </a:spcBef>
              <a:spcAft>
                <a:spcPts val="1400"/>
              </a:spcAft>
              <a:buFont typeface="Symbol" panose="05050102010706020507" pitchFamily="18" charset="2"/>
              <a:buChar char=""/>
            </a:pPr>
            <a:r>
              <a:rPr lang="es-ES" sz="2400" dirty="0"/>
              <a:t>Acceso a la potencialidad de la IA y sus capacidades (de forma limitada)</a:t>
            </a:r>
          </a:p>
          <a:p>
            <a:pPr marL="452438" indent="-363538">
              <a:lnSpc>
                <a:spcPct val="100000"/>
              </a:lnSpc>
              <a:spcBef>
                <a:spcPts val="1400"/>
              </a:spcBef>
              <a:spcAft>
                <a:spcPts val="1400"/>
              </a:spcAft>
              <a:buFont typeface="Symbol" panose="05050102010706020507" pitchFamily="18" charset="2"/>
              <a:buChar char=""/>
            </a:pPr>
            <a:r>
              <a:rPr lang="es-ES" sz="2400" dirty="0"/>
              <a:t>Alimentación y entrenamiento gratuito a la IA de las empresas</a:t>
            </a:r>
          </a:p>
          <a:p>
            <a:pPr marL="452438" indent="-363538">
              <a:lnSpc>
                <a:spcPct val="100000"/>
              </a:lnSpc>
              <a:spcBef>
                <a:spcPts val="1400"/>
              </a:spcBef>
              <a:spcAft>
                <a:spcPts val="1400"/>
              </a:spcAft>
              <a:buFont typeface="Symbol" panose="05050102010706020507" pitchFamily="18" charset="2"/>
              <a:buChar char=""/>
            </a:pPr>
            <a:r>
              <a:rPr lang="es-ES" sz="2400" dirty="0"/>
              <a:t>Diseño de procesos y tareas automáticas al interactuar con la IA</a:t>
            </a:r>
          </a:p>
          <a:p>
            <a:pPr marL="452438" indent="-363538">
              <a:lnSpc>
                <a:spcPct val="100000"/>
              </a:lnSpc>
              <a:spcBef>
                <a:spcPts val="1400"/>
              </a:spcBef>
              <a:spcAft>
                <a:spcPts val="1400"/>
              </a:spcAft>
              <a:buFont typeface="Symbol" panose="05050102010706020507" pitchFamily="18" charset="2"/>
              <a:buChar char=""/>
            </a:pPr>
            <a:r>
              <a:rPr lang="es-ES" sz="2400" dirty="0"/>
              <a:t>Más desempleo =&gt; Más inestabilidad social =&gt; Problemas sociales =&gt; Decrecimiento =&gt; Menos consumo =&gt; Más desigualdades</a:t>
            </a:r>
          </a:p>
          <a:p>
            <a:pPr marL="452438" indent="-363538">
              <a:lnSpc>
                <a:spcPct val="100000"/>
              </a:lnSpc>
              <a:spcBef>
                <a:spcPts val="1400"/>
              </a:spcBef>
              <a:spcAft>
                <a:spcPts val="1400"/>
              </a:spcAft>
              <a:buFont typeface="Symbol" panose="05050102010706020507" pitchFamily="18" charset="2"/>
              <a:buChar char=""/>
            </a:pPr>
            <a:r>
              <a:rPr lang="es-ES" sz="2400" dirty="0"/>
              <a:t>Más automatización =&gt; Menos costes =&gt; Más beneficios =&gt; Mejores Servicios </a:t>
            </a:r>
          </a:p>
        </p:txBody>
      </p:sp>
    </p:spTree>
    <p:extLst>
      <p:ext uri="{BB962C8B-B14F-4D97-AF65-F5344CB8AC3E}">
        <p14:creationId xmlns:p14="http://schemas.microsoft.com/office/powerpoint/2010/main" val="2237945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lnSpcReduction="10000"/>
          </a:bodyPr>
          <a:lstStyle/>
          <a:p>
            <a:pPr marL="452438" indent="-363538">
              <a:lnSpc>
                <a:spcPct val="100000"/>
              </a:lnSpc>
              <a:spcBef>
                <a:spcPts val="1400"/>
              </a:spcBef>
              <a:spcAft>
                <a:spcPts val="1400"/>
              </a:spcAft>
              <a:buFont typeface="Symbol" panose="05050102010706020507" pitchFamily="18" charset="2"/>
              <a:buChar char=""/>
            </a:pPr>
            <a:r>
              <a:rPr lang="es-ES" sz="2400" dirty="0"/>
              <a:t>Deshumanización, al sustituir a las personas por IA</a:t>
            </a:r>
          </a:p>
          <a:p>
            <a:pPr marL="452438" indent="-363538">
              <a:lnSpc>
                <a:spcPct val="100000"/>
              </a:lnSpc>
              <a:spcBef>
                <a:spcPts val="1400"/>
              </a:spcBef>
              <a:spcAft>
                <a:spcPts val="1400"/>
              </a:spcAft>
              <a:buFont typeface="Symbol" panose="05050102010706020507" pitchFamily="18" charset="2"/>
              <a:buChar char=""/>
            </a:pPr>
            <a:r>
              <a:rPr lang="es-ES" sz="2400" dirty="0"/>
              <a:t>Las personas delegan el razonamiento en la IA, pues infiere mejor y con más información</a:t>
            </a:r>
          </a:p>
          <a:p>
            <a:pPr marL="452438" indent="-363538">
              <a:lnSpc>
                <a:spcPct val="100000"/>
              </a:lnSpc>
              <a:spcBef>
                <a:spcPts val="1400"/>
              </a:spcBef>
              <a:spcAft>
                <a:spcPts val="1400"/>
              </a:spcAft>
              <a:buFont typeface="Symbol" panose="05050102010706020507" pitchFamily="18" charset="2"/>
              <a:buChar char=""/>
            </a:pPr>
            <a:r>
              <a:rPr lang="es-ES" sz="2400" dirty="0"/>
              <a:t>¿Decrecimiento de habilidades humanas? La IA como oráculo</a:t>
            </a:r>
          </a:p>
          <a:p>
            <a:pPr marL="452438" indent="-363538">
              <a:lnSpc>
                <a:spcPct val="100000"/>
              </a:lnSpc>
              <a:spcBef>
                <a:spcPts val="1400"/>
              </a:spcBef>
              <a:spcAft>
                <a:spcPts val="1400"/>
              </a:spcAft>
              <a:buFont typeface="Symbol" panose="05050102010706020507" pitchFamily="18" charset="2"/>
              <a:buChar char=""/>
            </a:pPr>
            <a:r>
              <a:rPr lang="es-ES" sz="2400" dirty="0"/>
              <a:t>Incremento de la creatividad y la inventiva como respuesta natural a la sustitución por la IA</a:t>
            </a:r>
          </a:p>
          <a:p>
            <a:pPr marL="452438" indent="-363538">
              <a:lnSpc>
                <a:spcPct val="100000"/>
              </a:lnSpc>
              <a:spcBef>
                <a:spcPts val="1400"/>
              </a:spcBef>
              <a:spcAft>
                <a:spcPts val="1400"/>
              </a:spcAft>
              <a:buFont typeface="Symbol" panose="05050102010706020507" pitchFamily="18" charset="2"/>
              <a:buChar char=""/>
            </a:pPr>
            <a:r>
              <a:rPr lang="es-ES" sz="2400" dirty="0"/>
              <a:t>Segregación de la sociedad, por encima o por debajo de las capacidades de la IA, aumento de la brecha digital</a:t>
            </a:r>
          </a:p>
          <a:p>
            <a:pPr marL="452438" indent="-363538">
              <a:lnSpc>
                <a:spcPct val="100000"/>
              </a:lnSpc>
              <a:spcBef>
                <a:spcPts val="1400"/>
              </a:spcBef>
              <a:spcAft>
                <a:spcPts val="1400"/>
              </a:spcAft>
              <a:buFont typeface="Symbol" panose="05050102010706020507" pitchFamily="18" charset="2"/>
              <a:buChar char=""/>
            </a:pPr>
            <a:r>
              <a:rPr lang="es-ES" sz="2400" dirty="0"/>
              <a:t>Aumento del PIB, la Ciencia, la Productividad, la Eficiencia, por la influencia y aplicación de la IA</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4060464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Aumento de la competencia entre empresas, bancarrotas, fusiones…</a:t>
            </a:r>
          </a:p>
          <a:p>
            <a:pPr marL="452438" indent="-363538">
              <a:lnSpc>
                <a:spcPct val="100000"/>
              </a:lnSpc>
              <a:spcBef>
                <a:spcPts val="1400"/>
              </a:spcBef>
              <a:spcAft>
                <a:spcPts val="1400"/>
              </a:spcAft>
              <a:buFont typeface="Symbol" panose="05050102010706020507" pitchFamily="18" charset="2"/>
              <a:buChar char=""/>
            </a:pPr>
            <a:r>
              <a:rPr lang="es-ES" sz="2400" dirty="0"/>
              <a:t>Rápida y progresiva digitalización de las estructuras administrativas y gubernamentales</a:t>
            </a:r>
          </a:p>
          <a:p>
            <a:pPr marL="452438" indent="-363538">
              <a:lnSpc>
                <a:spcPct val="100000"/>
              </a:lnSpc>
              <a:spcBef>
                <a:spcPts val="1400"/>
              </a:spcBef>
              <a:spcAft>
                <a:spcPts val="1400"/>
              </a:spcAft>
              <a:buFont typeface="Symbol" panose="05050102010706020507" pitchFamily="18" charset="2"/>
              <a:buChar char=""/>
            </a:pPr>
            <a:r>
              <a:rPr lang="es-ES" sz="2400" dirty="0"/>
              <a:t>Implementación de modelos económicos y de administración social compatibles con la IA =&gt; CBDC (Central Bank Digital </a:t>
            </a:r>
            <a:r>
              <a:rPr lang="es-ES" sz="2400" dirty="0" err="1"/>
              <a:t>Currency</a:t>
            </a:r>
            <a:r>
              <a:rPr lang="es-ES" sz="2400" dirty="0"/>
              <a:t>) </a:t>
            </a:r>
            <a:r>
              <a:rPr lang="es-ES" sz="2400" dirty="0">
                <a:sym typeface="Wingdings" panose="05000000000000000000" pitchFamily="2" charset="2"/>
              </a:rPr>
              <a:t>=&gt; ID Digital =&gt; Crédito Social =&gt; </a:t>
            </a:r>
            <a:r>
              <a:rPr lang="es-ES" sz="2400" dirty="0" err="1">
                <a:sym typeface="Wingdings" panose="05000000000000000000" pitchFamily="2" charset="2"/>
              </a:rPr>
              <a:t>Blockchain</a:t>
            </a:r>
            <a:endParaRPr lang="es-ES" sz="2400" dirty="0">
              <a:sym typeface="Wingdings" panose="05000000000000000000" pitchFamily="2" charset="2"/>
            </a:endParaRPr>
          </a:p>
          <a:p>
            <a:pPr marL="452438" indent="-363538">
              <a:lnSpc>
                <a:spcPct val="100000"/>
              </a:lnSpc>
              <a:spcBef>
                <a:spcPts val="1400"/>
              </a:spcBef>
              <a:spcAft>
                <a:spcPts val="1400"/>
              </a:spcAft>
              <a:buFont typeface="Symbol" panose="05050102010706020507" pitchFamily="18" charset="2"/>
              <a:buChar char=""/>
            </a:pPr>
            <a:r>
              <a:rPr lang="es-ES" sz="2400" dirty="0">
                <a:sym typeface="Wingdings" panose="05000000000000000000" pitchFamily="2" charset="2"/>
              </a:rPr>
              <a:t>La moneda digital CBDC podrá administrarse por IA por los bancos centrales, mejoras teóricas en la gestión, pero aumento del control y fiscalización de las transacciones =&gt; Privacidad casi nula</a:t>
            </a:r>
          </a:p>
          <a:p>
            <a:pPr marL="452438" indent="-363538">
              <a:lnSpc>
                <a:spcPct val="100000"/>
              </a:lnSpc>
              <a:spcBef>
                <a:spcPts val="1400"/>
              </a:spcBef>
              <a:spcAft>
                <a:spcPts val="1400"/>
              </a:spcAft>
              <a:buFont typeface="Symbol" panose="05050102010706020507" pitchFamily="18" charset="2"/>
              <a:buChar char=""/>
            </a:pPr>
            <a:r>
              <a:rPr lang="es-ES" sz="2400" dirty="0">
                <a:sym typeface="Wingdings" panose="05000000000000000000" pitchFamily="2" charset="2"/>
              </a:rPr>
              <a:t>La ID Digital como método de identificación unívoco, que usa verificación por IA</a:t>
            </a:r>
          </a:p>
          <a:p>
            <a:pPr marL="452438" indent="-363538">
              <a:lnSpc>
                <a:spcPct val="100000"/>
              </a:lnSpc>
              <a:spcBef>
                <a:spcPts val="1400"/>
              </a:spcBef>
              <a:spcAft>
                <a:spcPts val="1400"/>
              </a:spcAft>
              <a:buFont typeface="Symbol" panose="05050102010706020507" pitchFamily="18" charset="2"/>
              <a:buChar char=""/>
            </a:pPr>
            <a:endParaRPr lang="es-ES" sz="2400" dirty="0"/>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3648293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Verificación biométrica =&gt; IA =&gt; Control e identificación a través de cámara de seguridad =&gt; Trazabilidad de las personas =&gt; Privacidad casi nula</a:t>
            </a:r>
          </a:p>
          <a:p>
            <a:pPr marL="452438" indent="-363538">
              <a:lnSpc>
                <a:spcPct val="100000"/>
              </a:lnSpc>
              <a:spcBef>
                <a:spcPts val="1400"/>
              </a:spcBef>
              <a:spcAft>
                <a:spcPts val="1400"/>
              </a:spcAft>
              <a:buFont typeface="Symbol" panose="05050102010706020507" pitchFamily="18" charset="2"/>
              <a:buChar char=""/>
            </a:pPr>
            <a:r>
              <a:rPr lang="es-ES" sz="2400" dirty="0">
                <a:sym typeface="Wingdings" panose="05000000000000000000" pitchFamily="2" charset="2"/>
              </a:rPr>
              <a:t>Problemas de la IA, la privacidad, la protección de datos, la propiedad intelectual</a:t>
            </a:r>
          </a:p>
          <a:p>
            <a:pPr marL="452438" indent="-363538">
              <a:lnSpc>
                <a:spcPct val="100000"/>
              </a:lnSpc>
              <a:spcBef>
                <a:spcPts val="1400"/>
              </a:spcBef>
              <a:spcAft>
                <a:spcPts val="1400"/>
              </a:spcAft>
              <a:buFont typeface="Symbol" panose="05050102010706020507" pitchFamily="18" charset="2"/>
              <a:buChar char=""/>
            </a:pPr>
            <a:r>
              <a:rPr lang="es-ES" sz="2400" dirty="0">
                <a:sym typeface="Wingdings" panose="05000000000000000000" pitchFamily="2" charset="2"/>
              </a:rPr>
              <a:t>A la larga, puede suponer la integración del ser humano con la IA =&gt; Transhumanismo =&gt; WEF (</a:t>
            </a:r>
            <a:r>
              <a:rPr lang="es-ES" sz="2400" dirty="0" err="1">
                <a:sym typeface="Wingdings" panose="05000000000000000000" pitchFamily="2" charset="2"/>
              </a:rPr>
              <a:t>World</a:t>
            </a:r>
            <a:r>
              <a:rPr lang="es-ES" sz="2400" dirty="0">
                <a:sym typeface="Wingdings" panose="05000000000000000000" pitchFamily="2" charset="2"/>
              </a:rPr>
              <a:t> </a:t>
            </a:r>
            <a:r>
              <a:rPr lang="es-ES" sz="2400" dirty="0" err="1">
                <a:sym typeface="Wingdings" panose="05000000000000000000" pitchFamily="2" charset="2"/>
              </a:rPr>
              <a:t>Economic</a:t>
            </a:r>
            <a:r>
              <a:rPr lang="es-ES" sz="2400" dirty="0">
                <a:sym typeface="Wingdings" panose="05000000000000000000" pitchFamily="2" charset="2"/>
              </a:rPr>
              <a:t> </a:t>
            </a:r>
            <a:r>
              <a:rPr lang="es-ES" sz="2400" dirty="0" err="1">
                <a:sym typeface="Wingdings" panose="05000000000000000000" pitchFamily="2" charset="2"/>
              </a:rPr>
              <a:t>Forum</a:t>
            </a:r>
            <a:r>
              <a:rPr lang="es-ES" sz="2400" dirty="0">
                <a:sym typeface="Wingdings" panose="05000000000000000000" pitchFamily="2" charset="2"/>
              </a:rPr>
              <a:t>)</a:t>
            </a:r>
          </a:p>
          <a:p>
            <a:pPr marL="452438" indent="-363538">
              <a:lnSpc>
                <a:spcPct val="100000"/>
              </a:lnSpc>
              <a:spcBef>
                <a:spcPts val="1400"/>
              </a:spcBef>
              <a:spcAft>
                <a:spcPts val="1400"/>
              </a:spcAft>
              <a:buFont typeface="Symbol" panose="05050102010706020507" pitchFamily="18" charset="2"/>
              <a:buChar char=""/>
            </a:pPr>
            <a:r>
              <a:rPr lang="es-ES" sz="2400" dirty="0">
                <a:sym typeface="Wingdings" panose="05000000000000000000" pitchFamily="2" charset="2"/>
              </a:rPr>
              <a:t>El individuo comparte su conocimiento con la IA, conformando un cerebro colectivo, una base de conocimiento colectiva. Individualismo vs Colectivismo</a:t>
            </a:r>
          </a:p>
          <a:p>
            <a:pPr marL="452438" indent="-363538">
              <a:lnSpc>
                <a:spcPct val="100000"/>
              </a:lnSpc>
              <a:spcBef>
                <a:spcPts val="1400"/>
              </a:spcBef>
              <a:spcAft>
                <a:spcPts val="1400"/>
              </a:spcAft>
              <a:buFont typeface="Symbol" panose="05050102010706020507" pitchFamily="18" charset="2"/>
              <a:buChar char=""/>
            </a:pPr>
            <a:r>
              <a:rPr lang="es-ES" sz="2400" dirty="0">
                <a:sym typeface="Wingdings" panose="05000000000000000000" pitchFamily="2" charset="2"/>
              </a:rPr>
              <a:t>Automatización de las actividades fraudulentas, Noticias Falsas, Narrativas… </a:t>
            </a:r>
          </a:p>
          <a:p>
            <a:pPr marL="452438" indent="-363538">
              <a:lnSpc>
                <a:spcPct val="100000"/>
              </a:lnSpc>
              <a:spcBef>
                <a:spcPts val="1400"/>
              </a:spcBef>
              <a:spcAft>
                <a:spcPts val="1400"/>
              </a:spcAft>
              <a:buFont typeface="Symbol" panose="05050102010706020507" pitchFamily="18" charset="2"/>
              <a:buChar char=""/>
            </a:pPr>
            <a:endParaRPr lang="es-ES" sz="2400" dirty="0">
              <a:sym typeface="Wingdings" panose="05000000000000000000" pitchFamily="2" charset="2"/>
            </a:endParaRPr>
          </a:p>
          <a:p>
            <a:pPr marL="452438" indent="-363538">
              <a:lnSpc>
                <a:spcPct val="100000"/>
              </a:lnSpc>
              <a:spcBef>
                <a:spcPts val="1400"/>
              </a:spcBef>
              <a:spcAft>
                <a:spcPts val="1400"/>
              </a:spcAft>
              <a:buFont typeface="Symbol" panose="05050102010706020507" pitchFamily="18" charset="2"/>
              <a:buChar char=""/>
            </a:pPr>
            <a:endParaRPr lang="es-ES" sz="2400" dirty="0"/>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3146803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D3DF89E-B528-4017-8AE9-380A2BB77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668"/>
            <a:ext cx="12192000" cy="12192000"/>
          </a:xfrm>
          <a:prstGeom prst="rect">
            <a:avLst/>
          </a:prstGeom>
        </p:spPr>
      </p:pic>
      <p:sp>
        <p:nvSpPr>
          <p:cNvPr id="6" name="Content Placeholder 2">
            <a:extLst>
              <a:ext uri="{FF2B5EF4-FFF2-40B4-BE49-F238E27FC236}">
                <a16:creationId xmlns:a16="http://schemas.microsoft.com/office/drawing/2014/main" id="{E538C47E-798D-4291-996D-DA2563171DFE}"/>
              </a:ext>
            </a:extLst>
          </p:cNvPr>
          <p:cNvSpPr txBox="1">
            <a:spLocks/>
          </p:cNvSpPr>
          <p:nvPr/>
        </p:nvSpPr>
        <p:spPr>
          <a:xfrm>
            <a:off x="4122455" y="776445"/>
            <a:ext cx="6990733" cy="1749938"/>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5400" b="1" dirty="0">
                <a:solidFill>
                  <a:schemeClr val="bg1"/>
                </a:solidFill>
              </a:rPr>
              <a:t>Con la Documentación en mente</a:t>
            </a:r>
          </a:p>
        </p:txBody>
      </p:sp>
    </p:spTree>
    <p:extLst>
      <p:ext uri="{BB962C8B-B14F-4D97-AF65-F5344CB8AC3E}">
        <p14:creationId xmlns:p14="http://schemas.microsoft.com/office/powerpoint/2010/main" val="2251910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2B02-6EFC-4240-304C-FB8BF352EACC}"/>
              </a:ext>
            </a:extLst>
          </p:cNvPr>
          <p:cNvSpPr>
            <a:spLocks noGrp="1"/>
          </p:cNvSpPr>
          <p:nvPr>
            <p:ph type="ctrTitle"/>
          </p:nvPr>
        </p:nvSpPr>
        <p:spPr>
          <a:xfrm>
            <a:off x="1524000" y="1122362"/>
            <a:ext cx="9144000" cy="2649537"/>
          </a:xfrm>
        </p:spPr>
        <p:txBody>
          <a:bodyPr>
            <a:normAutofit/>
          </a:bodyPr>
          <a:lstStyle/>
          <a:p>
            <a:r>
              <a:rPr lang="es-ES" sz="4800" b="1" dirty="0"/>
              <a:t>Qué podría suponer la IA en Documentación</a:t>
            </a:r>
          </a:p>
        </p:txBody>
      </p:sp>
      <p:sp>
        <p:nvSpPr>
          <p:cNvPr id="3" name="Subtitle 2">
            <a:extLst>
              <a:ext uri="{FF2B5EF4-FFF2-40B4-BE49-F238E27FC236}">
                <a16:creationId xmlns:a16="http://schemas.microsoft.com/office/drawing/2014/main" id="{C3C698D7-382F-D836-13D9-64466877D951}"/>
              </a:ext>
            </a:extLst>
          </p:cNvPr>
          <p:cNvSpPr>
            <a:spLocks noGrp="1"/>
          </p:cNvSpPr>
          <p:nvPr>
            <p:ph type="subTitle" idx="1"/>
          </p:nvPr>
        </p:nvSpPr>
        <p:spPr>
          <a:xfrm>
            <a:off x="1524000" y="3990974"/>
            <a:ext cx="9144000" cy="1266825"/>
          </a:xfrm>
        </p:spPr>
        <p:txBody>
          <a:bodyPr>
            <a:normAutofit/>
          </a:bodyPr>
          <a:lstStyle/>
          <a:p>
            <a:r>
              <a:rPr lang="es-ES" sz="1600" i="1" dirty="0"/>
              <a:t>Reflexiones</a:t>
            </a:r>
          </a:p>
        </p:txBody>
      </p:sp>
    </p:spTree>
    <p:extLst>
      <p:ext uri="{BB962C8B-B14F-4D97-AF65-F5344CB8AC3E}">
        <p14:creationId xmlns:p14="http://schemas.microsoft.com/office/powerpoint/2010/main" val="2541327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Qué puede hacer la IA y cuáles son sus límites…</a:t>
            </a:r>
          </a:p>
          <a:p>
            <a:pPr marL="452438" indent="-363538">
              <a:lnSpc>
                <a:spcPct val="100000"/>
              </a:lnSpc>
              <a:spcBef>
                <a:spcPts val="1400"/>
              </a:spcBef>
              <a:spcAft>
                <a:spcPts val="1400"/>
              </a:spcAft>
              <a:buFont typeface="Symbol" panose="05050102010706020507" pitchFamily="18" charset="2"/>
              <a:buChar char=""/>
            </a:pPr>
            <a:r>
              <a:rPr lang="es-ES" sz="2400" dirty="0"/>
              <a:t>Catalogar documentos con precisión, si se logra el entrenamiento adecuado</a:t>
            </a:r>
          </a:p>
          <a:p>
            <a:pPr marL="452438" indent="-363538">
              <a:lnSpc>
                <a:spcPct val="100000"/>
              </a:lnSpc>
              <a:spcBef>
                <a:spcPts val="1400"/>
              </a:spcBef>
              <a:spcAft>
                <a:spcPts val="1400"/>
              </a:spcAft>
              <a:buFont typeface="Symbol" panose="05050102010706020507" pitchFamily="18" charset="2"/>
              <a:buChar char=""/>
            </a:pPr>
            <a:r>
              <a:rPr lang="es-ES" sz="2400" dirty="0"/>
              <a:t>Clasificar documentos con cualquier sistema de clasificación </a:t>
            </a:r>
          </a:p>
          <a:p>
            <a:pPr marL="452438" indent="-363538">
              <a:lnSpc>
                <a:spcPct val="100000"/>
              </a:lnSpc>
              <a:spcBef>
                <a:spcPts val="1400"/>
              </a:spcBef>
              <a:spcAft>
                <a:spcPts val="1400"/>
              </a:spcAft>
              <a:buFont typeface="Symbol" panose="05050102010706020507" pitchFamily="18" charset="2"/>
              <a:buChar char=""/>
            </a:pPr>
            <a:r>
              <a:rPr lang="es-ES" sz="2400" dirty="0"/>
              <a:t>Crear programas, crear código fuente, crear páginas web, crear estilos y formatos</a:t>
            </a:r>
          </a:p>
          <a:p>
            <a:pPr marL="452438" indent="-363538">
              <a:lnSpc>
                <a:spcPct val="100000"/>
              </a:lnSpc>
              <a:spcBef>
                <a:spcPts val="1400"/>
              </a:spcBef>
              <a:spcAft>
                <a:spcPts val="1400"/>
              </a:spcAft>
              <a:buFont typeface="Symbol" panose="05050102010706020507" pitchFamily="18" charset="2"/>
              <a:buChar char=""/>
            </a:pPr>
            <a:r>
              <a:rPr lang="es-ES" sz="2400" dirty="0"/>
              <a:t>Trabajar con casi cualquier lenguaje de programación</a:t>
            </a:r>
          </a:p>
          <a:p>
            <a:pPr marL="452438" indent="-363538">
              <a:lnSpc>
                <a:spcPct val="100000"/>
              </a:lnSpc>
              <a:spcBef>
                <a:spcPts val="1400"/>
              </a:spcBef>
              <a:spcAft>
                <a:spcPts val="1400"/>
              </a:spcAft>
              <a:buFont typeface="Symbol" panose="05050102010706020507" pitchFamily="18" charset="2"/>
              <a:buChar char=""/>
            </a:pPr>
            <a:r>
              <a:rPr lang="es-ES" sz="2400" dirty="0"/>
              <a:t>Trabajar con casi cualquier formato XML y derivados, Web Semántica</a:t>
            </a:r>
          </a:p>
          <a:p>
            <a:pPr marL="452438" indent="-363538">
              <a:lnSpc>
                <a:spcPct val="100000"/>
              </a:lnSpc>
              <a:spcBef>
                <a:spcPts val="1400"/>
              </a:spcBef>
              <a:spcAft>
                <a:spcPts val="1400"/>
              </a:spcAft>
              <a:buFont typeface="Symbol" panose="05050102010706020507" pitchFamily="18" charset="2"/>
              <a:buChar char=""/>
            </a:pPr>
            <a:r>
              <a:rPr lang="es-ES" sz="2400" dirty="0"/>
              <a:t>Crear imágenes, ilustraciones, figuras…</a:t>
            </a:r>
          </a:p>
          <a:p>
            <a:pPr marL="452438" indent="-363538">
              <a:lnSpc>
                <a:spcPct val="100000"/>
              </a:lnSpc>
              <a:spcBef>
                <a:spcPts val="1400"/>
              </a:spcBef>
              <a:spcAft>
                <a:spcPts val="1400"/>
              </a:spcAft>
              <a:buFont typeface="Symbol" panose="05050102010706020507" pitchFamily="18" charset="2"/>
              <a:buChar char=""/>
            </a:pPr>
            <a:endParaRPr lang="es-ES" sz="2400" dirty="0"/>
          </a:p>
        </p:txBody>
      </p:sp>
    </p:spTree>
    <p:extLst>
      <p:ext uri="{BB962C8B-B14F-4D97-AF65-F5344CB8AC3E}">
        <p14:creationId xmlns:p14="http://schemas.microsoft.com/office/powerpoint/2010/main" val="9561134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Crear tesauros, ontologías, sistemas de clasificación</a:t>
            </a:r>
          </a:p>
          <a:p>
            <a:pPr marL="452438" indent="-363538">
              <a:lnSpc>
                <a:spcPct val="100000"/>
              </a:lnSpc>
              <a:spcBef>
                <a:spcPts val="1400"/>
              </a:spcBef>
              <a:spcAft>
                <a:spcPts val="1400"/>
              </a:spcAft>
              <a:buFont typeface="Symbol" panose="05050102010706020507" pitchFamily="18" charset="2"/>
              <a:buChar char=""/>
            </a:pPr>
            <a:r>
              <a:rPr lang="es-ES" sz="2400" dirty="0"/>
              <a:t>Generar nuevos textos, publicaciones, resúmenes, obtener descriptores</a:t>
            </a:r>
          </a:p>
          <a:p>
            <a:pPr marL="452438" indent="-363538">
              <a:lnSpc>
                <a:spcPct val="100000"/>
              </a:lnSpc>
              <a:spcBef>
                <a:spcPts val="1400"/>
              </a:spcBef>
              <a:spcAft>
                <a:spcPts val="1400"/>
              </a:spcAft>
              <a:buFont typeface="Symbol" panose="05050102010706020507" pitchFamily="18" charset="2"/>
              <a:buChar char=""/>
            </a:pPr>
            <a:r>
              <a:rPr lang="es-ES" sz="2400" dirty="0"/>
              <a:t>Realizar inferencias automáticas en su base de conocimiento</a:t>
            </a:r>
          </a:p>
          <a:p>
            <a:pPr marL="452438" indent="-363538">
              <a:lnSpc>
                <a:spcPct val="100000"/>
              </a:lnSpc>
              <a:spcBef>
                <a:spcPts val="1400"/>
              </a:spcBef>
              <a:spcAft>
                <a:spcPts val="1400"/>
              </a:spcAft>
              <a:buFont typeface="Symbol" panose="05050102010706020507" pitchFamily="18" charset="2"/>
              <a:buChar char=""/>
            </a:pPr>
            <a:r>
              <a:rPr lang="es-ES" sz="2400" dirty="0"/>
              <a:t>Proporcionar respuestas para preguntas y problemas complejos</a:t>
            </a:r>
          </a:p>
          <a:p>
            <a:pPr marL="452438" indent="-363538">
              <a:lnSpc>
                <a:spcPct val="100000"/>
              </a:lnSpc>
              <a:spcBef>
                <a:spcPts val="1400"/>
              </a:spcBef>
              <a:spcAft>
                <a:spcPts val="1400"/>
              </a:spcAft>
              <a:buFont typeface="Symbol" panose="05050102010706020507" pitchFamily="18" charset="2"/>
              <a:buChar char=""/>
            </a:pPr>
            <a:r>
              <a:rPr lang="es-ES" sz="2400" dirty="0"/>
              <a:t>FAQ para cualquier servicio de información</a:t>
            </a:r>
          </a:p>
          <a:p>
            <a:pPr marL="452438" indent="-363538">
              <a:lnSpc>
                <a:spcPct val="100000"/>
              </a:lnSpc>
              <a:spcBef>
                <a:spcPts val="1400"/>
              </a:spcBef>
              <a:spcAft>
                <a:spcPts val="1400"/>
              </a:spcAft>
              <a:buFont typeface="Symbol" panose="05050102010706020507" pitchFamily="18" charset="2"/>
              <a:buChar char=""/>
            </a:pPr>
            <a:r>
              <a:rPr lang="es-ES" sz="2400" dirty="0"/>
              <a:t>Servicio de información y referencia</a:t>
            </a:r>
          </a:p>
          <a:p>
            <a:pPr marL="452438" indent="-363538">
              <a:lnSpc>
                <a:spcPct val="100000"/>
              </a:lnSpc>
              <a:spcBef>
                <a:spcPts val="1400"/>
              </a:spcBef>
              <a:spcAft>
                <a:spcPts val="1400"/>
              </a:spcAft>
              <a:buFont typeface="Symbol" panose="05050102010706020507" pitchFamily="18" charset="2"/>
              <a:buChar char=""/>
            </a:pPr>
            <a:r>
              <a:rPr lang="es-ES" sz="2400" dirty="0"/>
              <a:t>Mejor asistencia a la recuperación de información </a:t>
            </a:r>
          </a:p>
        </p:txBody>
      </p:sp>
    </p:spTree>
    <p:extLst>
      <p:ext uri="{BB962C8B-B14F-4D97-AF65-F5344CB8AC3E}">
        <p14:creationId xmlns:p14="http://schemas.microsoft.com/office/powerpoint/2010/main" val="111286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3D43B-C4FD-22B6-F51F-5F9E95997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5375"/>
            <a:ext cx="12192000" cy="12192000"/>
          </a:xfrm>
          <a:prstGeom prst="rect">
            <a:avLst/>
          </a:prstGeom>
        </p:spPr>
      </p:pic>
      <p:sp>
        <p:nvSpPr>
          <p:cNvPr id="4" name="Content Placeholder 2">
            <a:extLst>
              <a:ext uri="{FF2B5EF4-FFF2-40B4-BE49-F238E27FC236}">
                <a16:creationId xmlns:a16="http://schemas.microsoft.com/office/drawing/2014/main" id="{FF353F1E-5A2F-1046-71F0-F365CE6C7E9C}"/>
              </a:ext>
            </a:extLst>
          </p:cNvPr>
          <p:cNvSpPr txBox="1">
            <a:spLocks/>
          </p:cNvSpPr>
          <p:nvPr/>
        </p:nvSpPr>
        <p:spPr>
          <a:xfrm>
            <a:off x="1628775" y="3133725"/>
            <a:ext cx="10144126" cy="3243263"/>
          </a:xfrm>
          <a:prstGeom prst="rect">
            <a:avLst/>
          </a:prstGeom>
          <a:solidFill>
            <a:srgbClr val="595959">
              <a:alpha val="69804"/>
            </a:srgb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s-ES" sz="2400" b="1" i="0" dirty="0">
                <a:solidFill>
                  <a:schemeClr val="accent4">
                    <a:lumMod val="60000"/>
                    <a:lumOff val="40000"/>
                  </a:schemeClr>
                </a:solidFill>
                <a:effectLst/>
                <a:latin typeface="Arial" panose="020B0604020202020204" pitchFamily="34" charset="0"/>
              </a:rPr>
              <a:t>&lt;&lt; </a:t>
            </a:r>
            <a:r>
              <a:rPr lang="es-ES" sz="2400" b="0" i="1" dirty="0">
                <a:solidFill>
                  <a:schemeClr val="accent4"/>
                </a:solidFill>
                <a:effectLst/>
                <a:latin typeface="Arial" panose="020B0604020202020204" pitchFamily="34" charset="0"/>
              </a:rPr>
              <a:t>Empezamos a comprender que el fin de la investigación </a:t>
            </a:r>
            <a:r>
              <a:rPr lang="es-ES" sz="2400" b="1" i="1" dirty="0">
                <a:solidFill>
                  <a:schemeClr val="accent4">
                    <a:lumMod val="60000"/>
                    <a:lumOff val="40000"/>
                  </a:schemeClr>
                </a:solidFill>
                <a:effectLst/>
                <a:latin typeface="Arial" panose="020B0604020202020204" pitchFamily="34" charset="0"/>
              </a:rPr>
              <a:t>no es la acumulación de hechos sino su comprensión</a:t>
            </a:r>
            <a:r>
              <a:rPr lang="es-ES" sz="2400" b="0" i="1" dirty="0">
                <a:solidFill>
                  <a:schemeClr val="accent4"/>
                </a:solidFill>
                <a:effectLst/>
                <a:latin typeface="Arial" panose="020B0604020202020204" pitchFamily="34" charset="0"/>
              </a:rPr>
              <a:t>, y que ésta solo se obtiene arriesgando y desarrollando hipótesis precisas que </a:t>
            </a:r>
            <a:r>
              <a:rPr lang="es-ES" sz="2400" b="1" i="1" dirty="0">
                <a:solidFill>
                  <a:schemeClr val="accent4">
                    <a:lumMod val="60000"/>
                    <a:lumOff val="40000"/>
                  </a:schemeClr>
                </a:solidFill>
                <a:effectLst/>
                <a:latin typeface="Arial" panose="020B0604020202020204" pitchFamily="34" charset="0"/>
              </a:rPr>
              <a:t>tengan un contenido empírico más amplio que sus predecesoras </a:t>
            </a:r>
            <a:r>
              <a:rPr lang="es-ES" sz="2400" b="1" i="0" dirty="0">
                <a:solidFill>
                  <a:schemeClr val="accent4">
                    <a:lumMod val="60000"/>
                    <a:lumOff val="40000"/>
                  </a:schemeClr>
                </a:solidFill>
                <a:effectLst/>
                <a:latin typeface="Arial" panose="020B0604020202020204" pitchFamily="34" charset="0"/>
              </a:rPr>
              <a:t>&gt;&gt; </a:t>
            </a:r>
            <a:br>
              <a:rPr lang="es-ES" sz="2400" b="1" i="0" dirty="0">
                <a:solidFill>
                  <a:schemeClr val="accent4">
                    <a:lumMod val="60000"/>
                    <a:lumOff val="40000"/>
                  </a:schemeClr>
                </a:solidFill>
                <a:effectLst/>
                <a:latin typeface="Arial" panose="020B0604020202020204" pitchFamily="34" charset="0"/>
              </a:rPr>
            </a:br>
            <a:r>
              <a:rPr lang="es-ES" sz="2400" b="1" i="0" dirty="0">
                <a:solidFill>
                  <a:schemeClr val="bg1"/>
                </a:solidFill>
                <a:effectLst/>
                <a:latin typeface="Arial" panose="020B0604020202020204" pitchFamily="34" charset="0"/>
              </a:rPr>
              <a:t>Mario Bunge</a:t>
            </a:r>
            <a:endParaRPr lang="es-ES" sz="3600" b="1" dirty="0">
              <a:solidFill>
                <a:schemeClr val="bg1"/>
              </a:solidFill>
            </a:endParaRPr>
          </a:p>
        </p:txBody>
      </p:sp>
      <p:pic>
        <p:nvPicPr>
          <p:cNvPr id="8" name="Picture 7">
            <a:extLst>
              <a:ext uri="{FF2B5EF4-FFF2-40B4-BE49-F238E27FC236}">
                <a16:creationId xmlns:a16="http://schemas.microsoft.com/office/drawing/2014/main" id="{E082FB54-7E54-F625-147C-40449A2C1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64" y="1114424"/>
            <a:ext cx="2234464" cy="2667677"/>
          </a:xfrm>
          <a:prstGeom prst="rect">
            <a:avLst/>
          </a:prstGeom>
        </p:spPr>
      </p:pic>
    </p:spTree>
    <p:extLst>
      <p:ext uri="{BB962C8B-B14F-4D97-AF65-F5344CB8AC3E}">
        <p14:creationId xmlns:p14="http://schemas.microsoft.com/office/powerpoint/2010/main" val="24538715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Proporcionar explicaciones, conocimientos, ejemplos sobre cualquier temática y área de conocimiento</a:t>
            </a:r>
          </a:p>
          <a:p>
            <a:pPr marL="452438" indent="-363538">
              <a:lnSpc>
                <a:spcPct val="100000"/>
              </a:lnSpc>
              <a:spcBef>
                <a:spcPts val="1400"/>
              </a:spcBef>
              <a:spcAft>
                <a:spcPts val="1400"/>
              </a:spcAft>
              <a:buFont typeface="Symbol" panose="05050102010706020507" pitchFamily="18" charset="2"/>
              <a:buChar char=""/>
            </a:pPr>
            <a:r>
              <a:rPr lang="es-ES" sz="2400" dirty="0"/>
              <a:t>Preparar prácticas, corregir ejercicios, realizar exámenes</a:t>
            </a:r>
          </a:p>
          <a:p>
            <a:pPr marL="452438" indent="-363538">
              <a:lnSpc>
                <a:spcPct val="100000"/>
              </a:lnSpc>
              <a:spcBef>
                <a:spcPts val="1400"/>
              </a:spcBef>
              <a:spcAft>
                <a:spcPts val="1400"/>
              </a:spcAft>
              <a:buFont typeface="Symbol" panose="05050102010706020507" pitchFamily="18" charset="2"/>
              <a:buChar char=""/>
            </a:pPr>
            <a:r>
              <a:rPr lang="es-ES" sz="2400" dirty="0"/>
              <a:t>Identificar objetos, personas, acciones de una imagen, contextualizarla, catalogarla y clasificarla</a:t>
            </a:r>
          </a:p>
          <a:p>
            <a:pPr marL="452438" indent="-363538">
              <a:lnSpc>
                <a:spcPct val="100000"/>
              </a:lnSpc>
              <a:spcBef>
                <a:spcPts val="1400"/>
              </a:spcBef>
              <a:spcAft>
                <a:spcPts val="1400"/>
              </a:spcAft>
              <a:buFont typeface="Symbol" panose="05050102010706020507" pitchFamily="18" charset="2"/>
              <a:buChar char=""/>
            </a:pPr>
            <a:r>
              <a:rPr lang="es-ES" sz="2400" dirty="0"/>
              <a:t>Reconocimiento óptico de caracteres, procesamiento y tabulación de los datos</a:t>
            </a:r>
          </a:p>
          <a:p>
            <a:pPr marL="452438" indent="-363538">
              <a:lnSpc>
                <a:spcPct val="100000"/>
              </a:lnSpc>
              <a:spcBef>
                <a:spcPts val="1400"/>
              </a:spcBef>
              <a:spcAft>
                <a:spcPts val="1400"/>
              </a:spcAft>
              <a:buFont typeface="Symbol" panose="05050102010706020507" pitchFamily="18" charset="2"/>
              <a:buChar char=""/>
            </a:pPr>
            <a:r>
              <a:rPr lang="es-ES" sz="2400" dirty="0"/>
              <a:t>Diseño de bases de datos, migración y operativa </a:t>
            </a:r>
          </a:p>
          <a:p>
            <a:pPr marL="452438" indent="-363538">
              <a:lnSpc>
                <a:spcPct val="100000"/>
              </a:lnSpc>
              <a:spcBef>
                <a:spcPts val="1400"/>
              </a:spcBef>
              <a:spcAft>
                <a:spcPts val="1400"/>
              </a:spcAft>
              <a:buFont typeface="Symbol" panose="05050102010706020507" pitchFamily="18" charset="2"/>
              <a:buChar char=""/>
            </a:pPr>
            <a:r>
              <a:rPr lang="es-ES" sz="2400" dirty="0"/>
              <a:t>Funciones del Bibliotecario, Archivero y Documentalista…</a:t>
            </a:r>
          </a:p>
        </p:txBody>
      </p:sp>
    </p:spTree>
    <p:extLst>
      <p:ext uri="{BB962C8B-B14F-4D97-AF65-F5344CB8AC3E}">
        <p14:creationId xmlns:p14="http://schemas.microsoft.com/office/powerpoint/2010/main" val="897450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A qué puede afectar</a:t>
            </a:r>
          </a:p>
          <a:p>
            <a:pPr marL="452438" indent="-363538">
              <a:lnSpc>
                <a:spcPct val="100000"/>
              </a:lnSpc>
              <a:spcBef>
                <a:spcPts val="1400"/>
              </a:spcBef>
              <a:spcAft>
                <a:spcPts val="1400"/>
              </a:spcAft>
              <a:buFont typeface="Symbol" panose="05050102010706020507" pitchFamily="18" charset="2"/>
              <a:buChar char=""/>
            </a:pPr>
            <a:r>
              <a:rPr lang="es-ES" sz="2400" dirty="0"/>
              <a:t>Análisis Documental, Lenguajes Documentales, Representación de la Información, Recuperación de Información, Desarrollo de Software Documental, Automatización de Unidades de Información, Servicio de Información y Referencia, Asistencia a los Usuarios, Formación de Usuarios, Desarrollo de Productos y Servicios de Información, Análisis cualitativo de la Información y la Documentación, Asesoría y Curaduría, Planificación, Bibliometría, Cienciometría, Informetría, Administración y Gestión de contenidos, Información para la empresa, Marketing, Licencias Digitales…</a:t>
            </a:r>
          </a:p>
          <a:p>
            <a:pPr marL="452438" indent="-363538">
              <a:lnSpc>
                <a:spcPct val="100000"/>
              </a:lnSpc>
              <a:spcBef>
                <a:spcPts val="1400"/>
              </a:spcBef>
              <a:spcAft>
                <a:spcPts val="1400"/>
              </a:spcAft>
              <a:buFont typeface="Symbol" panose="05050102010706020507" pitchFamily="18" charset="2"/>
              <a:buChar char=""/>
            </a:pPr>
            <a:r>
              <a:rPr lang="es-ES" sz="2400" dirty="0"/>
              <a:t>Afecta a todas las ramas de las Ciencias de la Documentación</a:t>
            </a:r>
          </a:p>
        </p:txBody>
      </p:sp>
    </p:spTree>
    <p:extLst>
      <p:ext uri="{BB962C8B-B14F-4D97-AF65-F5344CB8AC3E}">
        <p14:creationId xmlns:p14="http://schemas.microsoft.com/office/powerpoint/2010/main" val="31150347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441EA03-0C64-40C4-A65E-3DFA41ABC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422" y="0"/>
            <a:ext cx="6858000" cy="6858000"/>
          </a:xfrm>
          <a:prstGeom prst="rect">
            <a:avLst/>
          </a:prstGeom>
        </p:spPr>
      </p:pic>
      <p:pic>
        <p:nvPicPr>
          <p:cNvPr id="9" name="Imagen 8">
            <a:extLst>
              <a:ext uri="{FF2B5EF4-FFF2-40B4-BE49-F238E27FC236}">
                <a16:creationId xmlns:a16="http://schemas.microsoft.com/office/drawing/2014/main" id="{DD2900CC-2891-487F-A039-1E55D4AD1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78" y="0"/>
            <a:ext cx="6858000" cy="6858000"/>
          </a:xfrm>
          <a:prstGeom prst="rect">
            <a:avLst/>
          </a:prstGeom>
        </p:spPr>
      </p:pic>
      <p:cxnSp>
        <p:nvCxnSpPr>
          <p:cNvPr id="10" name="Conector recto 9">
            <a:extLst>
              <a:ext uri="{FF2B5EF4-FFF2-40B4-BE49-F238E27FC236}">
                <a16:creationId xmlns:a16="http://schemas.microsoft.com/office/drawing/2014/main" id="{771C598C-50E6-430D-B317-E5750B5392BB}"/>
              </a:ext>
            </a:extLst>
          </p:cNvPr>
          <p:cNvCxnSpPr/>
          <p:nvPr/>
        </p:nvCxnSpPr>
        <p:spPr>
          <a:xfrm>
            <a:off x="6508422" y="0"/>
            <a:ext cx="0" cy="685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Flecha: a la derecha con bandas 10">
            <a:extLst>
              <a:ext uri="{FF2B5EF4-FFF2-40B4-BE49-F238E27FC236}">
                <a16:creationId xmlns:a16="http://schemas.microsoft.com/office/drawing/2014/main" id="{DDEE9B1B-FC75-4678-96F0-DFD15E55820A}"/>
              </a:ext>
            </a:extLst>
          </p:cNvPr>
          <p:cNvSpPr/>
          <p:nvPr/>
        </p:nvSpPr>
        <p:spPr>
          <a:xfrm>
            <a:off x="6143915" y="5493469"/>
            <a:ext cx="999236" cy="904973"/>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a la derecha con bandas 11">
            <a:extLst>
              <a:ext uri="{FF2B5EF4-FFF2-40B4-BE49-F238E27FC236}">
                <a16:creationId xmlns:a16="http://schemas.microsoft.com/office/drawing/2014/main" id="{8BD84FE8-579D-43B7-81BE-4E744C470488}"/>
              </a:ext>
            </a:extLst>
          </p:cNvPr>
          <p:cNvSpPr/>
          <p:nvPr/>
        </p:nvSpPr>
        <p:spPr>
          <a:xfrm rot="10800000">
            <a:off x="5853263" y="1544817"/>
            <a:ext cx="999236" cy="904973"/>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ontent Placeholder 2">
            <a:extLst>
              <a:ext uri="{FF2B5EF4-FFF2-40B4-BE49-F238E27FC236}">
                <a16:creationId xmlns:a16="http://schemas.microsoft.com/office/drawing/2014/main" id="{EA818DDD-D95B-4F71-81DB-ED2FB838EFB6}"/>
              </a:ext>
            </a:extLst>
          </p:cNvPr>
          <p:cNvSpPr txBox="1">
            <a:spLocks/>
          </p:cNvSpPr>
          <p:nvPr/>
        </p:nvSpPr>
        <p:spPr>
          <a:xfrm>
            <a:off x="256601" y="478657"/>
            <a:ext cx="5645642" cy="587503"/>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000" b="1" dirty="0">
                <a:solidFill>
                  <a:schemeClr val="bg1"/>
                </a:solidFill>
              </a:rPr>
              <a:t>Sustitución o Apoyo</a:t>
            </a:r>
          </a:p>
        </p:txBody>
      </p:sp>
    </p:spTree>
    <p:extLst>
      <p:ext uri="{BB962C8B-B14F-4D97-AF65-F5344CB8AC3E}">
        <p14:creationId xmlns:p14="http://schemas.microsoft.com/office/powerpoint/2010/main" val="34659845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¿Sustituye al profesional de la información?</a:t>
            </a:r>
          </a:p>
          <a:p>
            <a:pPr marL="452438" indent="-363538">
              <a:lnSpc>
                <a:spcPct val="100000"/>
              </a:lnSpc>
              <a:spcBef>
                <a:spcPts val="1400"/>
              </a:spcBef>
              <a:spcAft>
                <a:spcPts val="1400"/>
              </a:spcAft>
              <a:buFont typeface="Symbol" panose="05050102010706020507" pitchFamily="18" charset="2"/>
              <a:buChar char=""/>
            </a:pPr>
            <a:r>
              <a:rPr lang="es-ES" sz="2400" dirty="0"/>
              <a:t>De momento, no parece que lo sustituya, al menos en el futuro a corto plazo</a:t>
            </a:r>
          </a:p>
          <a:p>
            <a:pPr marL="452438" indent="-363538">
              <a:lnSpc>
                <a:spcPct val="100000"/>
              </a:lnSpc>
              <a:spcBef>
                <a:spcPts val="1400"/>
              </a:spcBef>
              <a:spcAft>
                <a:spcPts val="1400"/>
              </a:spcAft>
              <a:buFont typeface="Symbol" panose="05050102010706020507" pitchFamily="18" charset="2"/>
              <a:buChar char=""/>
            </a:pPr>
            <a:r>
              <a:rPr lang="es-ES" sz="2400" dirty="0"/>
              <a:t>La IA se convierte en una herramienta, un asistente más </a:t>
            </a:r>
          </a:p>
          <a:p>
            <a:pPr marL="452438" indent="-363538">
              <a:lnSpc>
                <a:spcPct val="100000"/>
              </a:lnSpc>
              <a:spcBef>
                <a:spcPts val="1400"/>
              </a:spcBef>
              <a:spcAft>
                <a:spcPts val="1400"/>
              </a:spcAft>
              <a:buFont typeface="Symbol" panose="05050102010706020507" pitchFamily="18" charset="2"/>
              <a:buChar char=""/>
            </a:pPr>
            <a:r>
              <a:rPr lang="es-ES" sz="2400" dirty="0"/>
              <a:t>La IA multiplica la capacidad del documentalista</a:t>
            </a:r>
          </a:p>
          <a:p>
            <a:pPr marL="452438" indent="-363538">
              <a:lnSpc>
                <a:spcPct val="100000"/>
              </a:lnSpc>
              <a:spcBef>
                <a:spcPts val="1400"/>
              </a:spcBef>
              <a:spcAft>
                <a:spcPts val="1400"/>
              </a:spcAft>
              <a:buFont typeface="Symbol" panose="05050102010706020507" pitchFamily="18" charset="2"/>
              <a:buChar char=""/>
            </a:pPr>
            <a:r>
              <a:rPr lang="es-ES" sz="2400" dirty="0"/>
              <a:t>Puede hacer más, mejor, más rápido y llegar a desarrollar nuevos paradigmas</a:t>
            </a:r>
          </a:p>
          <a:p>
            <a:pPr marL="452438" indent="-363538">
              <a:lnSpc>
                <a:spcPct val="100000"/>
              </a:lnSpc>
              <a:spcBef>
                <a:spcPts val="1400"/>
              </a:spcBef>
              <a:spcAft>
                <a:spcPts val="1400"/>
              </a:spcAft>
              <a:buFont typeface="Symbol" panose="05050102010706020507" pitchFamily="18" charset="2"/>
              <a:buChar char=""/>
            </a:pPr>
            <a:r>
              <a:rPr lang="es-ES" sz="2400" dirty="0"/>
              <a:t>Sin embargo, el tiempo de adaptación al cambio es insuficiente</a:t>
            </a:r>
          </a:p>
          <a:p>
            <a:pPr marL="452438" indent="-363538">
              <a:lnSpc>
                <a:spcPct val="100000"/>
              </a:lnSpc>
              <a:spcBef>
                <a:spcPts val="1400"/>
              </a:spcBef>
              <a:spcAft>
                <a:spcPts val="1400"/>
              </a:spcAft>
              <a:buFont typeface="Symbol" panose="05050102010706020507" pitchFamily="18" charset="2"/>
              <a:buChar char=""/>
            </a:pPr>
            <a:r>
              <a:rPr lang="es-ES" sz="2400" dirty="0"/>
              <a:t>Un documentalista, puede hacer el trabajo de varios profesionales</a:t>
            </a:r>
          </a:p>
        </p:txBody>
      </p:sp>
    </p:spTree>
    <p:extLst>
      <p:ext uri="{BB962C8B-B14F-4D97-AF65-F5344CB8AC3E}">
        <p14:creationId xmlns:p14="http://schemas.microsoft.com/office/powerpoint/2010/main" val="18733035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452438" indent="-363538">
              <a:lnSpc>
                <a:spcPct val="100000"/>
              </a:lnSpc>
              <a:spcBef>
                <a:spcPts val="1400"/>
              </a:spcBef>
              <a:spcAft>
                <a:spcPts val="1400"/>
              </a:spcAft>
              <a:buFont typeface="Symbol" panose="05050102010706020507" pitchFamily="18" charset="2"/>
              <a:buChar char=""/>
            </a:pPr>
            <a:r>
              <a:rPr lang="es-ES" sz="2400" dirty="0"/>
              <a:t>Esto se traduce en un aumento de la virtualización de los servicios y productos</a:t>
            </a:r>
          </a:p>
          <a:p>
            <a:pPr marL="452438" indent="-363538">
              <a:lnSpc>
                <a:spcPct val="100000"/>
              </a:lnSpc>
              <a:spcBef>
                <a:spcPts val="1400"/>
              </a:spcBef>
              <a:spcAft>
                <a:spcPts val="1400"/>
              </a:spcAft>
              <a:buFont typeface="Symbol" panose="05050102010706020507" pitchFamily="18" charset="2"/>
              <a:buChar char=""/>
            </a:pPr>
            <a:r>
              <a:rPr lang="es-ES" sz="2400" dirty="0"/>
              <a:t>Menos empleo para desarrollar las actividades típicas</a:t>
            </a:r>
          </a:p>
          <a:p>
            <a:pPr marL="452438" indent="-363538">
              <a:lnSpc>
                <a:spcPct val="100000"/>
              </a:lnSpc>
              <a:spcBef>
                <a:spcPts val="1400"/>
              </a:spcBef>
              <a:spcAft>
                <a:spcPts val="1400"/>
              </a:spcAft>
              <a:buFont typeface="Symbol" panose="05050102010706020507" pitchFamily="18" charset="2"/>
              <a:buChar char=""/>
            </a:pPr>
            <a:r>
              <a:rPr lang="es-ES" sz="2400" dirty="0"/>
              <a:t>Aparición de nuevas oportunidades ligadas a una híper-especialización</a:t>
            </a:r>
          </a:p>
          <a:p>
            <a:pPr marL="452438" indent="-363538">
              <a:lnSpc>
                <a:spcPct val="100000"/>
              </a:lnSpc>
              <a:spcBef>
                <a:spcPts val="1400"/>
              </a:spcBef>
              <a:spcAft>
                <a:spcPts val="1400"/>
              </a:spcAft>
              <a:buFont typeface="Symbol" panose="05050102010706020507" pitchFamily="18" charset="2"/>
              <a:buChar char=""/>
            </a:pPr>
            <a:r>
              <a:rPr lang="es-ES" sz="2400" dirty="0"/>
              <a:t>Se necesitarán conocimientos más avanzados y profundos para aprovechar todo el potencial de la IA</a:t>
            </a:r>
          </a:p>
          <a:p>
            <a:pPr marL="452438" indent="-363538">
              <a:lnSpc>
                <a:spcPct val="100000"/>
              </a:lnSpc>
              <a:spcBef>
                <a:spcPts val="1400"/>
              </a:spcBef>
              <a:spcAft>
                <a:spcPts val="1400"/>
              </a:spcAft>
              <a:buFont typeface="Symbol" panose="05050102010706020507" pitchFamily="18" charset="2"/>
              <a:buChar char=""/>
            </a:pPr>
            <a:r>
              <a:rPr lang="es-ES" sz="2400" dirty="0"/>
              <a:t>Riesgos a medio y largo plazo. La IA aprende a hacer tareas cada vez más avanzadas</a:t>
            </a:r>
          </a:p>
          <a:p>
            <a:pPr marL="452438" indent="-363538">
              <a:lnSpc>
                <a:spcPct val="100000"/>
              </a:lnSpc>
              <a:spcBef>
                <a:spcPts val="1400"/>
              </a:spcBef>
              <a:spcAft>
                <a:spcPts val="1400"/>
              </a:spcAft>
              <a:buFont typeface="Symbol" panose="05050102010706020507" pitchFamily="18" charset="2"/>
              <a:buChar char=""/>
            </a:pPr>
            <a:r>
              <a:rPr lang="es-ES" sz="2400" dirty="0"/>
              <a:t>¿Hacia la automatización completa de las tareas de la Documentación?</a:t>
            </a:r>
          </a:p>
        </p:txBody>
      </p:sp>
    </p:spTree>
    <p:extLst>
      <p:ext uri="{BB962C8B-B14F-4D97-AF65-F5344CB8AC3E}">
        <p14:creationId xmlns:p14="http://schemas.microsoft.com/office/powerpoint/2010/main" val="38336382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77A784E-333C-4D8B-9FE5-F5BC654E3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122" y="0"/>
            <a:ext cx="6858000" cy="6858000"/>
          </a:xfrm>
          <a:prstGeom prst="rect">
            <a:avLst/>
          </a:prstGeom>
        </p:spPr>
      </p:pic>
      <p:pic>
        <p:nvPicPr>
          <p:cNvPr id="7" name="Imagen 6">
            <a:extLst>
              <a:ext uri="{FF2B5EF4-FFF2-40B4-BE49-F238E27FC236}">
                <a16:creationId xmlns:a16="http://schemas.microsoft.com/office/drawing/2014/main" id="{9996E397-458E-422E-B2E0-BF9CF981D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78" y="0"/>
            <a:ext cx="6858000" cy="6858000"/>
          </a:xfrm>
          <a:prstGeom prst="rect">
            <a:avLst/>
          </a:prstGeom>
        </p:spPr>
      </p:pic>
      <p:cxnSp>
        <p:nvCxnSpPr>
          <p:cNvPr id="9" name="Conector recto 8">
            <a:extLst>
              <a:ext uri="{FF2B5EF4-FFF2-40B4-BE49-F238E27FC236}">
                <a16:creationId xmlns:a16="http://schemas.microsoft.com/office/drawing/2014/main" id="{8D23C92A-C26A-4927-902F-659FDB558D29}"/>
              </a:ext>
            </a:extLst>
          </p:cNvPr>
          <p:cNvCxnSpPr/>
          <p:nvPr/>
        </p:nvCxnSpPr>
        <p:spPr>
          <a:xfrm>
            <a:off x="6020586" y="0"/>
            <a:ext cx="0" cy="685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Flecha: a la derecha con bandas 9">
            <a:extLst>
              <a:ext uri="{FF2B5EF4-FFF2-40B4-BE49-F238E27FC236}">
                <a16:creationId xmlns:a16="http://schemas.microsoft.com/office/drawing/2014/main" id="{39CA261B-B3D6-4EDC-B79B-BD3DB6760604}"/>
              </a:ext>
            </a:extLst>
          </p:cNvPr>
          <p:cNvSpPr/>
          <p:nvPr/>
        </p:nvSpPr>
        <p:spPr>
          <a:xfrm>
            <a:off x="5649797" y="3070781"/>
            <a:ext cx="999236" cy="904973"/>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 la derecha con bandas 10">
            <a:extLst>
              <a:ext uri="{FF2B5EF4-FFF2-40B4-BE49-F238E27FC236}">
                <a16:creationId xmlns:a16="http://schemas.microsoft.com/office/drawing/2014/main" id="{1BA0B986-B63C-497F-88CE-7675691AE1C7}"/>
              </a:ext>
            </a:extLst>
          </p:cNvPr>
          <p:cNvSpPr/>
          <p:nvPr/>
        </p:nvSpPr>
        <p:spPr>
          <a:xfrm rot="10800000">
            <a:off x="5290012" y="413601"/>
            <a:ext cx="999236" cy="904973"/>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ontent Placeholder 2">
            <a:extLst>
              <a:ext uri="{FF2B5EF4-FFF2-40B4-BE49-F238E27FC236}">
                <a16:creationId xmlns:a16="http://schemas.microsoft.com/office/drawing/2014/main" id="{7105D5B6-E009-472F-B886-3A83A4683F7B}"/>
              </a:ext>
            </a:extLst>
          </p:cNvPr>
          <p:cNvSpPr txBox="1">
            <a:spLocks/>
          </p:cNvSpPr>
          <p:nvPr/>
        </p:nvSpPr>
        <p:spPr>
          <a:xfrm>
            <a:off x="6353668" y="6023728"/>
            <a:ext cx="5645642" cy="587503"/>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000" b="1" dirty="0">
                <a:solidFill>
                  <a:schemeClr val="bg1"/>
                </a:solidFill>
              </a:rPr>
              <a:t>Impacto académico</a:t>
            </a:r>
          </a:p>
        </p:txBody>
      </p:sp>
    </p:spTree>
    <p:extLst>
      <p:ext uri="{BB962C8B-B14F-4D97-AF65-F5344CB8AC3E}">
        <p14:creationId xmlns:p14="http://schemas.microsoft.com/office/powerpoint/2010/main" val="10432104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¿Impacto académico?</a:t>
            </a:r>
          </a:p>
          <a:p>
            <a:pPr marL="452438" indent="-363538">
              <a:lnSpc>
                <a:spcPct val="100000"/>
              </a:lnSpc>
              <a:spcBef>
                <a:spcPts val="1400"/>
              </a:spcBef>
              <a:spcAft>
                <a:spcPts val="1400"/>
              </a:spcAft>
              <a:buFont typeface="Symbol" panose="05050102010706020507" pitchFamily="18" charset="2"/>
              <a:buChar char=""/>
            </a:pPr>
            <a:r>
              <a:rPr lang="es-ES" sz="2400" dirty="0"/>
              <a:t>¿Puede hacer las veces de profesor particular para nuestros alumnos?</a:t>
            </a:r>
          </a:p>
          <a:p>
            <a:pPr marL="452438" indent="-363538">
              <a:lnSpc>
                <a:spcPct val="100000"/>
              </a:lnSpc>
              <a:spcBef>
                <a:spcPts val="1400"/>
              </a:spcBef>
              <a:spcAft>
                <a:spcPts val="1400"/>
              </a:spcAft>
              <a:buFont typeface="Symbol" panose="05050102010706020507" pitchFamily="18" charset="2"/>
              <a:buChar char=""/>
            </a:pPr>
            <a:r>
              <a:rPr lang="es-ES" sz="2400" dirty="0"/>
              <a:t>Puede ayudar a realizar prácticas, trabajos y proyectos de investigación</a:t>
            </a:r>
          </a:p>
          <a:p>
            <a:pPr marL="452438" indent="-363538">
              <a:lnSpc>
                <a:spcPct val="100000"/>
              </a:lnSpc>
              <a:spcBef>
                <a:spcPts val="1400"/>
              </a:spcBef>
              <a:spcAft>
                <a:spcPts val="1400"/>
              </a:spcAft>
              <a:buFont typeface="Symbol" panose="05050102010706020507" pitchFamily="18" charset="2"/>
              <a:buChar char=""/>
            </a:pPr>
            <a:r>
              <a:rPr lang="es-ES" sz="2400" dirty="0"/>
              <a:t>Puede ayudar a perfeccionar y mejorar el conocimiento</a:t>
            </a:r>
          </a:p>
          <a:p>
            <a:pPr marL="452438" indent="-363538">
              <a:lnSpc>
                <a:spcPct val="100000"/>
              </a:lnSpc>
              <a:spcBef>
                <a:spcPts val="1400"/>
              </a:spcBef>
              <a:spcAft>
                <a:spcPts val="1400"/>
              </a:spcAft>
              <a:buFont typeface="Symbol" panose="05050102010706020507" pitchFamily="18" charset="2"/>
              <a:buChar char=""/>
            </a:pPr>
            <a:r>
              <a:rPr lang="es-ES" sz="2400" dirty="0"/>
              <a:t>¿Pero también puede ser una fuente de errores?</a:t>
            </a:r>
          </a:p>
          <a:p>
            <a:pPr marL="452438" indent="-363538">
              <a:lnSpc>
                <a:spcPct val="100000"/>
              </a:lnSpc>
              <a:spcBef>
                <a:spcPts val="1400"/>
              </a:spcBef>
              <a:spcAft>
                <a:spcPts val="1400"/>
              </a:spcAft>
              <a:buFont typeface="Symbol" panose="05050102010706020507" pitchFamily="18" charset="2"/>
              <a:buChar char=""/>
            </a:pPr>
            <a:r>
              <a:rPr lang="es-ES" sz="2400" dirty="0"/>
              <a:t>Fiabilidad/Beneficio, Tiempo/Coste/Eficacia/Aprendizaje</a:t>
            </a:r>
          </a:p>
          <a:p>
            <a:pPr marL="452438" indent="-363538">
              <a:lnSpc>
                <a:spcPct val="100000"/>
              </a:lnSpc>
              <a:spcBef>
                <a:spcPts val="1400"/>
              </a:spcBef>
              <a:spcAft>
                <a:spcPts val="1400"/>
              </a:spcAft>
              <a:buFont typeface="Symbol" panose="05050102010706020507" pitchFamily="18" charset="2"/>
              <a:buChar char=""/>
            </a:pPr>
            <a:r>
              <a:rPr lang="es-ES" sz="2400" dirty="0"/>
              <a:t>¿Saber usar y convivir? O bien… Aprender sin usar la IA hasta que se aprende…</a:t>
            </a:r>
          </a:p>
        </p:txBody>
      </p:sp>
    </p:spTree>
    <p:extLst>
      <p:ext uri="{BB962C8B-B14F-4D97-AF65-F5344CB8AC3E}">
        <p14:creationId xmlns:p14="http://schemas.microsoft.com/office/powerpoint/2010/main" val="2786997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¿Impacto en automatización?</a:t>
            </a:r>
          </a:p>
          <a:p>
            <a:pPr marL="452438" indent="-363538">
              <a:lnSpc>
                <a:spcPct val="100000"/>
              </a:lnSpc>
              <a:spcBef>
                <a:spcPts val="1400"/>
              </a:spcBef>
              <a:spcAft>
                <a:spcPts val="1400"/>
              </a:spcAft>
              <a:buFont typeface="Symbol" panose="05050102010706020507" pitchFamily="18" charset="2"/>
              <a:buChar char=""/>
            </a:pPr>
            <a:r>
              <a:rPr lang="es-ES" sz="2400" dirty="0"/>
              <a:t>Hasta ahora, siempre hubo un déficit de automatización y sistemas en Documentación</a:t>
            </a:r>
          </a:p>
          <a:p>
            <a:pPr marL="452438" indent="-363538">
              <a:lnSpc>
                <a:spcPct val="100000"/>
              </a:lnSpc>
              <a:spcBef>
                <a:spcPts val="1400"/>
              </a:spcBef>
              <a:spcAft>
                <a:spcPts val="1400"/>
              </a:spcAft>
              <a:buFont typeface="Symbol" panose="05050102010706020507" pitchFamily="18" charset="2"/>
              <a:buChar char=""/>
            </a:pPr>
            <a:r>
              <a:rPr lang="es-ES" sz="2400" dirty="0"/>
              <a:t>A partir de ahora, no hace falta ser ingeniero para desarrollar esos programas</a:t>
            </a:r>
          </a:p>
          <a:p>
            <a:pPr marL="452438" indent="-363538">
              <a:lnSpc>
                <a:spcPct val="100000"/>
              </a:lnSpc>
              <a:spcBef>
                <a:spcPts val="1400"/>
              </a:spcBef>
              <a:spcAft>
                <a:spcPts val="1400"/>
              </a:spcAft>
              <a:buFont typeface="Symbol" panose="05050102010706020507" pitchFamily="18" charset="2"/>
              <a:buChar char=""/>
            </a:pPr>
            <a:r>
              <a:rPr lang="es-ES" sz="2400" dirty="0"/>
              <a:t>Sistemas de gestión de bibliotecas, archivos, museos, editores de ontologías, tesauros, web semántica, CMS, ECMS... Pueden ser creados con IA</a:t>
            </a:r>
          </a:p>
          <a:p>
            <a:pPr marL="452438" indent="-363538">
              <a:lnSpc>
                <a:spcPct val="100000"/>
              </a:lnSpc>
              <a:spcBef>
                <a:spcPts val="1400"/>
              </a:spcBef>
              <a:spcAft>
                <a:spcPts val="1400"/>
              </a:spcAft>
              <a:buFont typeface="Symbol" panose="05050102010706020507" pitchFamily="18" charset="2"/>
              <a:buChar char=""/>
            </a:pPr>
            <a:r>
              <a:rPr lang="es-ES" sz="2400" dirty="0"/>
              <a:t>Disponer de más herramientas y software, favorecerá el control, identificación y gestión de la Documentación</a:t>
            </a:r>
          </a:p>
          <a:p>
            <a:pPr marL="452438" indent="-363538">
              <a:lnSpc>
                <a:spcPct val="100000"/>
              </a:lnSpc>
              <a:spcBef>
                <a:spcPts val="1400"/>
              </a:spcBef>
              <a:spcAft>
                <a:spcPts val="1400"/>
              </a:spcAft>
              <a:buFont typeface="Symbol" panose="05050102010706020507" pitchFamily="18" charset="2"/>
              <a:buChar char=""/>
            </a:pPr>
            <a:r>
              <a:rPr lang="es-ES" sz="2400" dirty="0"/>
              <a:t>Puede ayudar a retroalimentar a la IA</a:t>
            </a:r>
          </a:p>
        </p:txBody>
      </p:sp>
    </p:spTree>
    <p:extLst>
      <p:ext uri="{BB962C8B-B14F-4D97-AF65-F5344CB8AC3E}">
        <p14:creationId xmlns:p14="http://schemas.microsoft.com/office/powerpoint/2010/main" val="8683421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FB23C-E119-4885-9566-0F791F5C3971}"/>
              </a:ext>
            </a:extLst>
          </p:cNvPr>
          <p:cNvSpPr>
            <a:spLocks noGrp="1"/>
          </p:cNvSpPr>
          <p:nvPr>
            <p:ph idx="1"/>
          </p:nvPr>
        </p:nvSpPr>
        <p:spPr>
          <a:xfrm>
            <a:off x="838200" y="668595"/>
            <a:ext cx="10515600" cy="5508368"/>
          </a:xfrm>
        </p:spPr>
        <p:txBody>
          <a:bodyPr>
            <a:normAutofit/>
          </a:bodyPr>
          <a:lstStyle/>
          <a:p>
            <a:pPr marL="88900" indent="0" algn="ctr">
              <a:lnSpc>
                <a:spcPct val="100000"/>
              </a:lnSpc>
              <a:spcBef>
                <a:spcPts val="1800"/>
              </a:spcBef>
              <a:spcAft>
                <a:spcPts val="1800"/>
              </a:spcAft>
              <a:buNone/>
            </a:pPr>
            <a:r>
              <a:rPr lang="es-ES" b="1" dirty="0"/>
              <a:t>Riesgo/Beneficio</a:t>
            </a:r>
          </a:p>
          <a:p>
            <a:pPr marL="452438" indent="-363538">
              <a:lnSpc>
                <a:spcPct val="100000"/>
              </a:lnSpc>
              <a:spcBef>
                <a:spcPts val="1400"/>
              </a:spcBef>
              <a:spcAft>
                <a:spcPts val="1400"/>
              </a:spcAft>
              <a:buFont typeface="Symbol" panose="05050102010706020507" pitchFamily="18" charset="2"/>
              <a:buChar char=""/>
            </a:pPr>
            <a:r>
              <a:rPr lang="es-ES" sz="2400" dirty="0"/>
              <a:t>Potencia y multiplica al bibliotecario, documentalista, archivero…</a:t>
            </a:r>
          </a:p>
          <a:p>
            <a:pPr marL="452438" indent="-363538">
              <a:lnSpc>
                <a:spcPct val="100000"/>
              </a:lnSpc>
              <a:spcBef>
                <a:spcPts val="1400"/>
              </a:spcBef>
              <a:spcAft>
                <a:spcPts val="1400"/>
              </a:spcAft>
              <a:buFont typeface="Symbol" panose="05050102010706020507" pitchFamily="18" charset="2"/>
              <a:buChar char=""/>
            </a:pPr>
            <a:r>
              <a:rPr lang="es-ES" sz="2400" dirty="0"/>
              <a:t>Requiere más conocimientos del profesional para realizar tareas creativas y originales</a:t>
            </a:r>
          </a:p>
          <a:p>
            <a:pPr marL="452438" indent="-363538">
              <a:lnSpc>
                <a:spcPct val="100000"/>
              </a:lnSpc>
              <a:spcBef>
                <a:spcPts val="1400"/>
              </a:spcBef>
              <a:spcAft>
                <a:spcPts val="1400"/>
              </a:spcAft>
              <a:buFont typeface="Symbol" panose="05050102010706020507" pitchFamily="18" charset="2"/>
              <a:buChar char=""/>
            </a:pPr>
            <a:r>
              <a:rPr lang="es-ES" sz="2400" dirty="0"/>
              <a:t>Las tareas repetitivas o procedimentales corren el riesgo de ser automatizadas y desaparecer</a:t>
            </a:r>
          </a:p>
          <a:p>
            <a:pPr marL="452438" indent="-363538">
              <a:lnSpc>
                <a:spcPct val="100000"/>
              </a:lnSpc>
              <a:spcBef>
                <a:spcPts val="1400"/>
              </a:spcBef>
              <a:spcAft>
                <a:spcPts val="1400"/>
              </a:spcAft>
              <a:buFont typeface="Symbol" panose="05050102010706020507" pitchFamily="18" charset="2"/>
              <a:buChar char=""/>
            </a:pPr>
            <a:r>
              <a:rPr lang="es-ES" sz="2400" dirty="0"/>
              <a:t>Se requiere un cambio, una adaptación a la nueva realidad</a:t>
            </a:r>
          </a:p>
          <a:p>
            <a:pPr marL="452438" indent="-363538">
              <a:lnSpc>
                <a:spcPct val="100000"/>
              </a:lnSpc>
              <a:spcBef>
                <a:spcPts val="1400"/>
              </a:spcBef>
              <a:spcAft>
                <a:spcPts val="1400"/>
              </a:spcAft>
              <a:buFont typeface="Symbol" panose="05050102010706020507" pitchFamily="18" charset="2"/>
              <a:buChar char=""/>
            </a:pPr>
            <a:r>
              <a:rPr lang="es-ES" sz="2400" dirty="0"/>
              <a:t>Se necesita estar a la vanguardia de la IA para adelantarse a los cambios y adaptar a tiempo las Ciencias de la Documentación y todo lo que conlleva</a:t>
            </a:r>
          </a:p>
        </p:txBody>
      </p:sp>
    </p:spTree>
    <p:extLst>
      <p:ext uri="{BB962C8B-B14F-4D97-AF65-F5344CB8AC3E}">
        <p14:creationId xmlns:p14="http://schemas.microsoft.com/office/powerpoint/2010/main" val="24774058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F0FCE8A-FB01-485F-A3F4-193D109AA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404" y="0"/>
            <a:ext cx="6858000" cy="6858000"/>
          </a:xfrm>
          <a:prstGeom prst="rect">
            <a:avLst/>
          </a:prstGeom>
        </p:spPr>
      </p:pic>
      <p:pic>
        <p:nvPicPr>
          <p:cNvPr id="7" name="Imagen 6">
            <a:extLst>
              <a:ext uri="{FF2B5EF4-FFF2-40B4-BE49-F238E27FC236}">
                <a16:creationId xmlns:a16="http://schemas.microsoft.com/office/drawing/2014/main" id="{A7809D6B-CE74-496C-A493-7237FBECC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96" y="0"/>
            <a:ext cx="6858000" cy="6858000"/>
          </a:xfrm>
          <a:prstGeom prst="rect">
            <a:avLst/>
          </a:prstGeom>
        </p:spPr>
      </p:pic>
      <p:cxnSp>
        <p:nvCxnSpPr>
          <p:cNvPr id="8" name="Conector recto 7">
            <a:extLst>
              <a:ext uri="{FF2B5EF4-FFF2-40B4-BE49-F238E27FC236}">
                <a16:creationId xmlns:a16="http://schemas.microsoft.com/office/drawing/2014/main" id="{D4FFD5E8-8A77-48FB-AE43-2721A700ADF7}"/>
              </a:ext>
            </a:extLst>
          </p:cNvPr>
          <p:cNvCxnSpPr/>
          <p:nvPr/>
        </p:nvCxnSpPr>
        <p:spPr>
          <a:xfrm>
            <a:off x="6607404" y="0"/>
            <a:ext cx="0" cy="685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Flecha: a la derecha con bandas 8">
            <a:extLst>
              <a:ext uri="{FF2B5EF4-FFF2-40B4-BE49-F238E27FC236}">
                <a16:creationId xmlns:a16="http://schemas.microsoft.com/office/drawing/2014/main" id="{2430A10C-D646-4D65-B301-CEC59C206069}"/>
              </a:ext>
            </a:extLst>
          </p:cNvPr>
          <p:cNvSpPr/>
          <p:nvPr/>
        </p:nvSpPr>
        <p:spPr>
          <a:xfrm>
            <a:off x="6215405" y="5700860"/>
            <a:ext cx="999236" cy="904973"/>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 la derecha con bandas 9">
            <a:extLst>
              <a:ext uri="{FF2B5EF4-FFF2-40B4-BE49-F238E27FC236}">
                <a16:creationId xmlns:a16="http://schemas.microsoft.com/office/drawing/2014/main" id="{EE6ACE90-2525-4FD5-A911-786AE6ACEB10}"/>
              </a:ext>
            </a:extLst>
          </p:cNvPr>
          <p:cNvSpPr/>
          <p:nvPr/>
        </p:nvSpPr>
        <p:spPr>
          <a:xfrm rot="10800000">
            <a:off x="5855620" y="3043680"/>
            <a:ext cx="999236" cy="904973"/>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ontent Placeholder 2">
            <a:extLst>
              <a:ext uri="{FF2B5EF4-FFF2-40B4-BE49-F238E27FC236}">
                <a16:creationId xmlns:a16="http://schemas.microsoft.com/office/drawing/2014/main" id="{F266C899-C9AC-4755-849F-70BD1C02AEE9}"/>
              </a:ext>
            </a:extLst>
          </p:cNvPr>
          <p:cNvSpPr txBox="1">
            <a:spLocks/>
          </p:cNvSpPr>
          <p:nvPr/>
        </p:nvSpPr>
        <p:spPr>
          <a:xfrm>
            <a:off x="6807721" y="157897"/>
            <a:ext cx="5253642" cy="587503"/>
          </a:xfrm>
          <a:prstGeom prst="rect">
            <a:avLst/>
          </a:prstGeom>
          <a:solidFill>
            <a:schemeClr val="tx1">
              <a:alpha val="69804"/>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000" b="1" dirty="0">
                <a:solidFill>
                  <a:schemeClr val="bg1"/>
                </a:solidFill>
              </a:rPr>
              <a:t>Tiempo de reacción</a:t>
            </a:r>
          </a:p>
        </p:txBody>
      </p:sp>
    </p:spTree>
    <p:extLst>
      <p:ext uri="{BB962C8B-B14F-4D97-AF65-F5344CB8AC3E}">
        <p14:creationId xmlns:p14="http://schemas.microsoft.com/office/powerpoint/2010/main" val="940218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4390</Words>
  <Application>Microsoft Office PowerPoint</Application>
  <PresentationFormat>Widescreen</PresentationFormat>
  <Paragraphs>397</Paragraphs>
  <Slides>103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Calibri</vt:lpstr>
      <vt:lpstr>Calibri Light</vt:lpstr>
      <vt:lpstr>Söhne</vt:lpstr>
      <vt:lpstr>Symbol</vt:lpstr>
      <vt:lpstr>Office Theme</vt:lpstr>
      <vt:lpstr>La irrupción disruptiva de la IA, un ejercicio de contextualización</vt:lpstr>
      <vt:lpstr>Descargo de responsabilidad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Ejemplo de conocimiento científico, construido por acumulación y asimilación de conocimientos previos. El caso del ADN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Redes neuronales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podría suponer la IA en Documentación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ConocimIA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panteradoc</dc:creator>
  <cp:lastModifiedBy>panteradoc</cp:lastModifiedBy>
  <cp:revision>28</cp:revision>
  <dcterms:created xsi:type="dcterms:W3CDTF">2023-11-13T08:29:44Z</dcterms:created>
  <dcterms:modified xsi:type="dcterms:W3CDTF">2023-11-17T08:51:02Z</dcterms:modified>
</cp:coreProperties>
</file>